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1" r:id="rId4"/>
  </p:sldMasterIdLst>
  <p:notesMasterIdLst>
    <p:notesMasterId r:id="rId19"/>
  </p:notesMasterIdLst>
  <p:sldIdLst>
    <p:sldId id="259" r:id="rId5"/>
    <p:sldId id="318" r:id="rId6"/>
    <p:sldId id="319" r:id="rId7"/>
    <p:sldId id="320" r:id="rId8"/>
    <p:sldId id="330" r:id="rId9"/>
    <p:sldId id="322" r:id="rId10"/>
    <p:sldId id="336" r:id="rId11"/>
    <p:sldId id="329" r:id="rId12"/>
    <p:sldId id="331" r:id="rId13"/>
    <p:sldId id="332" r:id="rId14"/>
    <p:sldId id="333" r:id="rId15"/>
    <p:sldId id="334" r:id="rId16"/>
    <p:sldId id="335" r:id="rId17"/>
    <p:sldId id="328" r:id="rId18"/>
  </p:sldIdLst>
  <p:sldSz cx="9144000" cy="5143500" type="screen16x9"/>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52B66E-55A2-11DF-F349-DF3EBE19CAF7}" name="Marisa Scala-Foley" initials="MS" userId="S::mscala-foley@usaging.org::0dbbcc0a-ea61-49d7-b1db-645f48d0adb7" providerId="AD"/>
  <p188:author id="{3104F7DD-383B-BEE8-8956-23CC346CA960}" name="Paul Cantrell" initials="PC" userId="Paul Cantre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1C"/>
    <a:srgbClr val="FFFFFF"/>
    <a:srgbClr val="006199"/>
    <a:srgbClr val="522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200" d="100"/>
          <a:sy n="200" d="100"/>
        </p:scale>
        <p:origin x="660"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41E416B5-0EFD-423F-A3E4-CCAAF46CB5C5}" type="datetimeFigureOut">
              <a:rPr lang="en-US" smtClean="0"/>
              <a:t>8/1/2024</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381E4FD0-7769-4B70-8335-012991FCCBF6}" type="slidenum">
              <a:rPr lang="en-US" smtClean="0"/>
              <a:t>‹#›</a:t>
            </a:fld>
            <a:endParaRPr lang="en-US"/>
          </a:p>
        </p:txBody>
      </p:sp>
    </p:spTree>
    <p:extLst>
      <p:ext uri="{BB962C8B-B14F-4D97-AF65-F5344CB8AC3E}">
        <p14:creationId xmlns:p14="http://schemas.microsoft.com/office/powerpoint/2010/main" val="192405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800"/>
              <a:t>This question was asked of all respondents.</a:t>
            </a:r>
            <a:endParaRPr lang="en-US" sz="1800" b="0">
              <a:effectLst/>
              <a:latin typeface="Arial" panose="020B0604020202020204" pitchFamily="34" charset="0"/>
              <a:ea typeface="Yu Gothic Light" panose="020B0300000000000000" pitchFamily="34" charset="-128"/>
              <a:cs typeface="Arial" panose="020B0604020202020204" pitchFamily="34" charset="0"/>
            </a:endParaRPr>
          </a:p>
          <a:p>
            <a:pPr marL="0" marR="0">
              <a:spcBef>
                <a:spcPts val="200"/>
              </a:spcBef>
              <a:spcAft>
                <a:spcPts val="0"/>
              </a:spcAft>
            </a:pPr>
            <a:endParaRPr lang="en-US" sz="1800" b="0">
              <a:effectLst/>
              <a:latin typeface="Arial" panose="020B0604020202020204" pitchFamily="34" charset="0"/>
              <a:ea typeface="Yu Gothic Light" panose="020B0300000000000000" pitchFamily="34" charset="-128"/>
              <a:cs typeface="Arial" panose="020B0604020202020204" pitchFamily="34" charset="0"/>
            </a:endParaRPr>
          </a:p>
          <a:p>
            <a:pPr marL="0" marR="0">
              <a:spcBef>
                <a:spcPts val="200"/>
              </a:spcBef>
              <a:spcAft>
                <a:spcPts val="0"/>
              </a:spcAft>
            </a:pPr>
            <a:r>
              <a:rPr lang="en-US" sz="1800" b="0">
                <a:effectLst/>
                <a:latin typeface="Arial" panose="020B0604020202020204" pitchFamily="34" charset="0"/>
                <a:ea typeface="Yu Gothic Light" panose="020B0300000000000000" pitchFamily="34" charset="-128"/>
                <a:cs typeface="Arial" panose="020B0604020202020204" pitchFamily="34" charset="0"/>
              </a:rPr>
              <a:t>2023: As a reminder, for the purposes of this survey, we are interested in contracts in which your CBO or network receives (or will receive) payment from a health care entity.</a:t>
            </a:r>
          </a:p>
          <a:p>
            <a:pPr marL="0" marR="0">
              <a:spcBef>
                <a:spcPts val="200"/>
              </a:spcBef>
              <a:spcAft>
                <a:spcPts val="0"/>
              </a:spcAft>
            </a:pPr>
            <a:endParaRPr lang="en-US" sz="1800" b="1">
              <a:effectLst/>
              <a:latin typeface="Arial" panose="020B0604020202020204" pitchFamily="34" charset="0"/>
              <a:ea typeface="Yu Gothic Light" panose="020B0300000000000000" pitchFamily="34" charset="-128"/>
              <a:cs typeface="Times New Roman" panose="02020603050405020304" pitchFamily="18" charset="0"/>
            </a:endParaRPr>
          </a:p>
          <a:p>
            <a:pPr marL="0" marR="0">
              <a:spcBef>
                <a:spcPts val="200"/>
              </a:spcBef>
              <a:spcAft>
                <a:spcPts val="0"/>
              </a:spcAft>
            </a:pPr>
            <a:r>
              <a:rPr lang="en-US" sz="1800" b="0">
                <a:effectLst/>
                <a:latin typeface="Arial" panose="020B0604020202020204" pitchFamily="34" charset="0"/>
                <a:ea typeface="Yu Gothic Light" panose="020B0300000000000000" pitchFamily="34" charset="-128"/>
                <a:cs typeface="Arial" panose="020B0604020202020204" pitchFamily="34" charset="0"/>
              </a:rPr>
              <a:t>Does your organization currently participate in a contract to provide services or programs with or on behalf of a health care entity? Select only one. (n=514)</a:t>
            </a:r>
            <a:endParaRPr lang="en-US" sz="1800" b="1">
              <a:effectLst/>
              <a:latin typeface="Arial" panose="020B0604020202020204" pitchFamily="34" charset="0"/>
              <a:ea typeface="Yu Gothic Light" panose="020B0300000000000000" pitchFamily="34" charset="-128"/>
              <a:cs typeface="Times New Roman" panose="02020603050405020304" pitchFamily="18"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effectLst/>
                <a:latin typeface="Arial" panose="020B0604020202020204" pitchFamily="34" charset="0"/>
                <a:ea typeface="Yu Gothic Light" panose="020B0300000000000000" pitchFamily="34" charset="-128"/>
                <a:cs typeface="Arial" panose="020B0604020202020204" pitchFamily="34" charset="0"/>
              </a:rPr>
              <a:t>Thinking about your active contract(s) with health care entities, have any of them been renewed by the contracting organization? (n=229)</a:t>
            </a:r>
            <a:endParaRPr lang="en-US" sz="1200" b="1">
              <a:effectLst/>
              <a:latin typeface="Arial" panose="020B0604020202020204" pitchFamily="34" charset="0"/>
              <a:ea typeface="Yu Gothic Light" panose="020B0300000000000000" pitchFamily="34" charset="-128"/>
              <a:cs typeface="Times New Roman" panose="02020603050405020304" pitchFamily="18"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baseline="0">
                <a:solidFill>
                  <a:srgbClr val="000000"/>
                </a:solidFill>
                <a:latin typeface="Museo 300"/>
              </a:rPr>
              <a:t>2017: </a:t>
            </a:r>
            <a:r>
              <a:rPr lang="en-US" sz="1800" b="0" i="0" u="none" strike="noStrike" baseline="0">
                <a:solidFill>
                  <a:srgbClr val="000000"/>
                </a:solidFill>
                <a:latin typeface="Calibri" panose="020F0502020204030204" pitchFamily="34" charset="0"/>
              </a:rPr>
              <a:t>Does your organization currently have a contract to provide services or programs with or on behalf of a health care entity (Check one.) </a:t>
            </a:r>
            <a:endParaRPr lang="en-US"/>
          </a:p>
          <a:p>
            <a:r>
              <a:rPr lang="pt-BR" sz="1200" b="0" i="0" u="none" strike="noStrike" baseline="0">
                <a:solidFill>
                  <a:srgbClr val="000000"/>
                </a:solidFill>
                <a:latin typeface="Museo 300"/>
              </a:rPr>
              <a:t>n=593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381E4FD0-7769-4B70-8335-012991FCCBF6}" type="slidenum">
              <a:rPr lang="en-US" smtClean="0"/>
              <a:t>2</a:t>
            </a:fld>
            <a:endParaRPr lang="en-US"/>
          </a:p>
        </p:txBody>
      </p:sp>
    </p:spTree>
    <p:extLst>
      <p:ext uri="{BB962C8B-B14F-4D97-AF65-F5344CB8AC3E}">
        <p14:creationId xmlns:p14="http://schemas.microsoft.com/office/powerpoint/2010/main" val="141179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 </a:t>
            </a:r>
          </a:p>
          <a:p>
            <a:endParaRPr lang="en-US" sz="1800">
              <a:effectLst/>
              <a:latin typeface="Arial" panose="020B0604020202020204" pitchFamily="34" charset="0"/>
              <a:ea typeface="Times New Roman" panose="02020603050405020304" pitchFamily="18" charset="0"/>
            </a:endParaRPr>
          </a:p>
          <a:p>
            <a:r>
              <a:rPr lang="en-US" sz="1800">
                <a:effectLst/>
                <a:latin typeface="Arial" panose="020B0604020202020204" pitchFamily="34" charset="0"/>
                <a:ea typeface="Times New Roman" panose="02020603050405020304" pitchFamily="18" charset="0"/>
              </a:rPr>
              <a:t>2023: Which of the following populations are eligible for services through your contracts with health care entities? Check all that apply. (n=220)</a:t>
            </a:r>
            <a:endParaRPr lang="en-US"/>
          </a:p>
        </p:txBody>
      </p:sp>
      <p:sp>
        <p:nvSpPr>
          <p:cNvPr id="4" name="Slide Number Placeholder 3"/>
          <p:cNvSpPr>
            <a:spLocks noGrp="1"/>
          </p:cNvSpPr>
          <p:nvPr>
            <p:ph type="sldNum" sz="quarter" idx="5"/>
          </p:nvPr>
        </p:nvSpPr>
        <p:spPr/>
        <p:txBody>
          <a:bodyPr/>
          <a:lstStyle/>
          <a:p>
            <a:fld id="{381E4FD0-7769-4B70-8335-012991FCCBF6}" type="slidenum">
              <a:rPr lang="en-US" smtClean="0"/>
              <a:t>11</a:t>
            </a:fld>
            <a:endParaRPr lang="en-US"/>
          </a:p>
        </p:txBody>
      </p:sp>
    </p:spTree>
    <p:extLst>
      <p:ext uri="{BB962C8B-B14F-4D97-AF65-F5344CB8AC3E}">
        <p14:creationId xmlns:p14="http://schemas.microsoft.com/office/powerpoint/2010/main" val="334311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 </a:t>
            </a:r>
          </a:p>
          <a:p>
            <a:endParaRPr lang="en-US" sz="1800">
              <a:effectLst/>
              <a:latin typeface="Arial" panose="020B0604020202020204" pitchFamily="34" charset="0"/>
              <a:ea typeface="Times New Roman" panose="02020603050405020304" pitchFamily="18" charset="0"/>
            </a:endParaRPr>
          </a:p>
          <a:p>
            <a:r>
              <a:rPr lang="en-US" sz="1800">
                <a:effectLst/>
                <a:latin typeface="Arial" panose="020B0604020202020204" pitchFamily="34" charset="0"/>
                <a:ea typeface="Times New Roman" panose="02020603050405020304" pitchFamily="18" charset="0"/>
              </a:rPr>
              <a:t>2023: We would like to learn more about your contracts with specific health care partners. Please indicate which services you offer through your contracts with the entities below. </a:t>
            </a:r>
          </a:p>
          <a:p>
            <a:endParaRPr lang="en-US"/>
          </a:p>
          <a:p>
            <a:r>
              <a:rPr lang="en-US"/>
              <a:t>Medicaid MCO n=103</a:t>
            </a:r>
          </a:p>
          <a:p>
            <a:r>
              <a:rPr lang="en-US"/>
              <a:t>Medicare Advantage n=45</a:t>
            </a:r>
          </a:p>
          <a:p>
            <a:r>
              <a:rPr lang="en-US"/>
              <a:t>Medicare-Medicaid duals plans n=40</a:t>
            </a:r>
          </a:p>
        </p:txBody>
      </p:sp>
      <p:sp>
        <p:nvSpPr>
          <p:cNvPr id="4" name="Slide Number Placeholder 3"/>
          <p:cNvSpPr>
            <a:spLocks noGrp="1"/>
          </p:cNvSpPr>
          <p:nvPr>
            <p:ph type="sldNum" sz="quarter" idx="5"/>
          </p:nvPr>
        </p:nvSpPr>
        <p:spPr/>
        <p:txBody>
          <a:bodyPr/>
          <a:lstStyle/>
          <a:p>
            <a:fld id="{381E4FD0-7769-4B70-8335-012991FCCBF6}" type="slidenum">
              <a:rPr lang="en-US" smtClean="0"/>
              <a:t>12</a:t>
            </a:fld>
            <a:endParaRPr lang="en-US"/>
          </a:p>
        </p:txBody>
      </p:sp>
    </p:spTree>
    <p:extLst>
      <p:ext uri="{BB962C8B-B14F-4D97-AF65-F5344CB8AC3E}">
        <p14:creationId xmlns:p14="http://schemas.microsoft.com/office/powerpoint/2010/main" val="4953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Times New Roman" panose="02020603050405020304" pitchFamily="18" charset="0"/>
              </a:rPr>
              <a:t>2023: We would like to learn more about your contracts with specific health care partners. Please indicate which services you offer through your contracts with the entities below. </a:t>
            </a:r>
          </a:p>
          <a:p>
            <a:endParaRPr lang="en-US"/>
          </a:p>
          <a:p>
            <a:r>
              <a:rPr lang="en-US"/>
              <a:t>Hospital or health system n=55</a:t>
            </a:r>
          </a:p>
          <a:p>
            <a:r>
              <a:rPr lang="en-US"/>
              <a:t>ACO n=33 </a:t>
            </a:r>
          </a:p>
        </p:txBody>
      </p:sp>
      <p:sp>
        <p:nvSpPr>
          <p:cNvPr id="4" name="Slide Number Placeholder 3"/>
          <p:cNvSpPr>
            <a:spLocks noGrp="1"/>
          </p:cNvSpPr>
          <p:nvPr>
            <p:ph type="sldNum" sz="quarter" idx="5"/>
          </p:nvPr>
        </p:nvSpPr>
        <p:spPr/>
        <p:txBody>
          <a:bodyPr/>
          <a:lstStyle/>
          <a:p>
            <a:fld id="{381E4FD0-7769-4B70-8335-012991FCCBF6}" type="slidenum">
              <a:rPr lang="en-US" smtClean="0"/>
              <a:t>13</a:t>
            </a:fld>
            <a:endParaRPr lang="en-US"/>
          </a:p>
        </p:txBody>
      </p:sp>
    </p:spTree>
    <p:extLst>
      <p:ext uri="{BB962C8B-B14F-4D97-AF65-F5344CB8AC3E}">
        <p14:creationId xmlns:p14="http://schemas.microsoft.com/office/powerpoint/2010/main" val="284591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sz="1200"/>
              <a:t>This question was asked of all respondents.</a:t>
            </a:r>
            <a:endParaRPr lang="en-US" sz="1200" b="0">
              <a:effectLst/>
              <a:latin typeface="Arial" panose="020B0604020202020204" pitchFamily="34" charset="0"/>
              <a:ea typeface="Yu Gothic Light" panose="020B0300000000000000" pitchFamily="34" charset="-128"/>
              <a:cs typeface="Arial" panose="020B0604020202020204" pitchFamily="34" charset="0"/>
            </a:endParaRPr>
          </a:p>
          <a:p>
            <a:pPr marL="0" marR="0">
              <a:spcBef>
                <a:spcPts val="200"/>
              </a:spcBef>
              <a:spcAft>
                <a:spcPts val="0"/>
              </a:spcAft>
            </a:pPr>
            <a:endParaRPr lang="en-US" sz="1200" b="0">
              <a:effectLst/>
              <a:latin typeface="Arial" panose="020B0604020202020204" pitchFamily="34" charset="0"/>
              <a:ea typeface="Yu Gothic Light" panose="020B0300000000000000" pitchFamily="34" charset="-128"/>
              <a:cs typeface="Arial" panose="020B0604020202020204" pitchFamily="34" charset="0"/>
            </a:endParaRPr>
          </a:p>
          <a:p>
            <a:pPr marL="0" marR="0">
              <a:spcBef>
                <a:spcPts val="200"/>
              </a:spcBef>
              <a:spcAft>
                <a:spcPts val="0"/>
              </a:spcAft>
            </a:pPr>
            <a:r>
              <a:rPr lang="en-US" sz="1200" b="0">
                <a:effectLst/>
                <a:latin typeface="Arial" panose="020B0604020202020204" pitchFamily="34" charset="0"/>
                <a:ea typeface="Yu Gothic Light" panose="020B0300000000000000" pitchFamily="34" charset="-128"/>
                <a:cs typeface="Arial" panose="020B0604020202020204" pitchFamily="34" charset="0"/>
              </a:rPr>
              <a:t>2023: As a reminder, for the purposes of this survey, we are interested in contracts in which your CBO or network receives (or will receive) payment from a health care entity.</a:t>
            </a:r>
          </a:p>
          <a:p>
            <a:pPr marL="0" marR="0">
              <a:spcBef>
                <a:spcPts val="200"/>
              </a:spcBef>
              <a:spcAft>
                <a:spcPts val="0"/>
              </a:spcAft>
            </a:pPr>
            <a:endParaRPr lang="en-US" sz="1200" b="1">
              <a:effectLst/>
              <a:latin typeface="Arial" panose="020B0604020202020204" pitchFamily="34" charset="0"/>
              <a:ea typeface="Yu Gothic Light" panose="020B0300000000000000" pitchFamily="34" charset="-128"/>
              <a:cs typeface="Times New Roman" panose="02020603050405020304" pitchFamily="18" charset="0"/>
            </a:endParaRPr>
          </a:p>
          <a:p>
            <a:pPr marL="0" marR="0">
              <a:spcBef>
                <a:spcPts val="200"/>
              </a:spcBef>
              <a:spcAft>
                <a:spcPts val="0"/>
              </a:spcAft>
            </a:pPr>
            <a:r>
              <a:rPr lang="en-US" sz="1200" b="0">
                <a:effectLst/>
                <a:latin typeface="Arial" panose="020B0604020202020204" pitchFamily="34" charset="0"/>
                <a:ea typeface="Yu Gothic Light" panose="020B0300000000000000" pitchFamily="34" charset="-128"/>
                <a:cs typeface="Arial" panose="020B0604020202020204" pitchFamily="34" charset="0"/>
              </a:rPr>
              <a:t>Does your organization currently participate in a contract to provide services or programs with or on behalf of a health care entity? Select only one. (n=514)</a:t>
            </a:r>
            <a:endParaRPr lang="en-US" sz="1200" b="1">
              <a:effectLst/>
              <a:latin typeface="Arial" panose="020B0604020202020204" pitchFamily="34" charset="0"/>
              <a:ea typeface="Yu Gothic Light" panose="020B0300000000000000" pitchFamily="34" charset="-128"/>
              <a:cs typeface="Times New Roman" panose="02020603050405020304" pitchFamily="18" charset="0"/>
            </a:endParaRPr>
          </a:p>
          <a:p>
            <a:endParaRPr lang="en-US"/>
          </a:p>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A network is defined as a coordinated group of community-based organizations that pursues a regional, statewide, or multi-state contract with a health care entity.</a:t>
            </a:r>
            <a:endParaRPr lang="en-US" sz="1200"/>
          </a:p>
          <a:p>
            <a:endParaRPr lang="en-US" sz="1200"/>
          </a:p>
          <a:p>
            <a:pPr marL="0" marR="0">
              <a:spcBef>
                <a:spcPts val="200"/>
              </a:spcBef>
              <a:spcAft>
                <a:spcPts val="0"/>
              </a:spcAft>
            </a:pPr>
            <a:r>
              <a:rPr lang="en-US" sz="1200" b="0">
                <a:effectLst/>
                <a:latin typeface="Arial" panose="020B0604020202020204" pitchFamily="34" charset="0"/>
                <a:ea typeface="Yu Gothic Light" panose="020B0300000000000000" pitchFamily="34" charset="-128"/>
                <a:cs typeface="Arial" panose="020B0604020202020204" pitchFamily="34" charset="0"/>
              </a:rPr>
              <a:t>2023: Did you enter into any of your contracts with health care entities as part of a network? (n=228)</a:t>
            </a:r>
            <a:endParaRPr lang="en-US" sz="1200" b="1">
              <a:effectLst/>
              <a:latin typeface="Arial" panose="020B0604020202020204" pitchFamily="34" charset="0"/>
              <a:ea typeface="Yu Gothic Light" panose="020B0300000000000000" pitchFamily="34" charset="-128"/>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81E4FD0-7769-4B70-8335-012991FCCBF6}" type="slidenum">
              <a:rPr lang="en-US" smtClean="0"/>
              <a:t>14</a:t>
            </a:fld>
            <a:endParaRPr lang="en-US"/>
          </a:p>
        </p:txBody>
      </p:sp>
    </p:spTree>
    <p:extLst>
      <p:ext uri="{BB962C8B-B14F-4D97-AF65-F5344CB8AC3E}">
        <p14:creationId xmlns:p14="http://schemas.microsoft.com/office/powerpoint/2010/main" val="307137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Arial" panose="020B0604020202020204" pitchFamily="34" charset="0"/>
                <a:ea typeface="Times New Roman" panose="02020603050405020304" pitchFamily="18" charset="0"/>
                <a:cs typeface="Arial" panose="020B0604020202020204" pitchFamily="34" charset="0"/>
              </a:rPr>
              <a:t>This question was asked only of CBOs with contracts.</a:t>
            </a:r>
          </a:p>
          <a:p>
            <a:pPr marL="0" marR="0">
              <a:spcBef>
                <a:spcPts val="0"/>
              </a:spcBef>
              <a:spcAft>
                <a:spcPts val="0"/>
              </a:spcAft>
            </a:pP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A network is defined as a coordinated group of community-based organizations that pursues a regional, statewide, or multi-state contract with a health care entity.</a:t>
            </a:r>
            <a:endParaRPr lang="en-US" sz="1800"/>
          </a:p>
          <a:p>
            <a:endParaRPr lang="en-US" sz="1800"/>
          </a:p>
          <a:p>
            <a:pPr marL="0" marR="0">
              <a:spcBef>
                <a:spcPts val="200"/>
              </a:spcBef>
              <a:spcAft>
                <a:spcPts val="0"/>
              </a:spcAft>
            </a:pPr>
            <a:r>
              <a:rPr lang="en-US" sz="1800" b="0">
                <a:effectLst/>
                <a:latin typeface="Arial" panose="020B0604020202020204" pitchFamily="34" charset="0"/>
                <a:ea typeface="Yu Gothic Light" panose="020B0300000000000000" pitchFamily="34" charset="-128"/>
                <a:cs typeface="Arial" panose="020B0604020202020204" pitchFamily="34" charset="0"/>
              </a:rPr>
              <a:t>2023: Did you enter into any of your contracts with health care entities as part of a network? (n=228)</a:t>
            </a:r>
            <a:endParaRPr lang="en-US" sz="1800" b="1">
              <a:effectLst/>
              <a:latin typeface="Arial" panose="020B0604020202020204" pitchFamily="34" charset="0"/>
              <a:ea typeface="Yu Gothic Light" panose="020B0300000000000000" pitchFamily="34" charset="-128"/>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p>
          <a:p>
            <a:pPr algn="l"/>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2017: Did you enter into this contract as an individual organization or as part of a network? (n=223)</a:t>
            </a:r>
          </a:p>
          <a:p>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A </a:t>
            </a:r>
            <a:r>
              <a:rPr lang="en-US" sz="1800" b="1" i="0" u="none" strike="noStrike" baseline="0">
                <a:solidFill>
                  <a:srgbClr val="000000"/>
                </a:solidFill>
                <a:latin typeface="Calibri" panose="020F0502020204030204" pitchFamily="34" charset="0"/>
              </a:rPr>
              <a:t>network </a:t>
            </a:r>
            <a:r>
              <a:rPr lang="en-US" sz="1800" b="0" i="0" u="none" strike="noStrike" baseline="0">
                <a:solidFill>
                  <a:srgbClr val="000000"/>
                </a:solidFill>
                <a:latin typeface="Calibri" panose="020F0502020204030204" pitchFamily="34" charset="0"/>
              </a:rPr>
              <a:t>is defined as a group of community-based organizations that pursues a regional or statewide contract with a payer as joint venture.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The following information about networks includes information collected from hubs that are </a:t>
            </a:r>
            <a:r>
              <a:rPr lang="en-US" sz="1800" b="1">
                <a:effectLst/>
                <a:latin typeface="Arial" panose="020B0604020202020204" pitchFamily="34" charset="0"/>
                <a:ea typeface="Times New Roman" panose="02020603050405020304" pitchFamily="18" charset="0"/>
                <a:cs typeface="Arial" panose="020B0604020202020204" pitchFamily="34" charset="0"/>
              </a:rPr>
              <a:t>both</a:t>
            </a:r>
            <a:r>
              <a:rPr lang="en-US" sz="1800">
                <a:effectLst/>
                <a:latin typeface="Arial" panose="020B0604020202020204" pitchFamily="34" charset="0"/>
                <a:ea typeface="Times New Roman" panose="02020603050405020304" pitchFamily="18" charset="0"/>
                <a:cs typeface="Arial" panose="020B0604020202020204" pitchFamily="34" charset="0"/>
              </a:rPr>
              <a:t> currently contracting as well as not yet contracting. In total, 29 CCHs were identified from all survey respondents.  While 29 CCHs were identified, specifics about the networks were collected from only 28 of those CCHs.  The information below reflects the responses from those 28 CCHs, regardless of their current contracting status.</a:t>
            </a:r>
            <a:endParaRPr lang="en-US"/>
          </a:p>
          <a:p>
            <a:endParaRPr lang="en-US"/>
          </a:p>
          <a:p>
            <a:r>
              <a:rPr lang="en-US" sz="1800">
                <a:effectLst/>
                <a:latin typeface="Arial" panose="020B0604020202020204" pitchFamily="34" charset="0"/>
                <a:ea typeface="Times New Roman" panose="02020603050405020304" pitchFamily="18" charset="0"/>
              </a:rPr>
              <a:t>Number of contracts currently held by your network (n=26)</a:t>
            </a:r>
          </a:p>
          <a:p>
            <a:endParaRPr lang="en-US" sz="1800">
              <a:effectLst/>
              <a:latin typeface="Arial" panose="020B0604020202020204" pitchFamily="34" charset="0"/>
            </a:endParaRPr>
          </a:p>
          <a:p>
            <a:pPr marL="0" marR="0">
              <a:spcBef>
                <a:spcPts val="200"/>
              </a:spcBef>
              <a:spcAft>
                <a:spcPts val="0"/>
              </a:spcAft>
            </a:pPr>
            <a:r>
              <a:rPr lang="en-US" sz="1800" b="0">
                <a:effectLst/>
                <a:latin typeface="Arial" panose="020B0604020202020204" pitchFamily="34" charset="0"/>
                <a:ea typeface="Yu Gothic Light" panose="020B0300000000000000" pitchFamily="34" charset="-128"/>
                <a:cs typeface="Arial" panose="020B0604020202020204" pitchFamily="34" charset="0"/>
              </a:rPr>
              <a:t>Does your hub have a separate legal structure such as an LLC or 501c3? (n=28)</a:t>
            </a:r>
            <a:endParaRPr lang="en-US" sz="1800" b="1">
              <a:effectLst/>
              <a:latin typeface="Arial" panose="020B0604020202020204" pitchFamily="34" charset="0"/>
              <a:ea typeface="Yu Gothic Light" panose="020B0300000000000000" pitchFamily="34" charset="-128"/>
              <a:cs typeface="Times New Roman" panose="02020603050405020304" pitchFamily="18" charset="0"/>
            </a:endParaRPr>
          </a:p>
          <a:p>
            <a:pPr marL="0" marR="0">
              <a:spcBef>
                <a:spcPts val="0"/>
              </a:spcBef>
              <a:spcAft>
                <a:spcPts val="0"/>
              </a:spcAft>
            </a:pP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Arial" panose="020B0604020202020204" pitchFamily="34" charset="0"/>
                <a:ea typeface="Yu Gothic Light" panose="020B0300000000000000" pitchFamily="34" charset="-128"/>
                <a:cs typeface="Arial" panose="020B0604020202020204" pitchFamily="34" charset="0"/>
              </a:rPr>
              <a:t>Does your hub have formal data sharing agreements with your network members? (n=28)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effectLst/>
              <a:latin typeface="Arial" panose="020B0604020202020204" pitchFamily="34" charset="0"/>
              <a:ea typeface="Yu Gothic Light" panose="020B03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Arial" panose="020B0604020202020204" pitchFamily="34" charset="0"/>
                <a:ea typeface="Yu Gothic Light" panose="020B0300000000000000" pitchFamily="34" charset="-128"/>
                <a:cs typeface="Arial" panose="020B0604020202020204" pitchFamily="34" charset="0"/>
              </a:rPr>
              <a:t>How is the administrative infrastructure of the network funded? Check all that apply. (n=28)</a:t>
            </a:r>
            <a:endParaRPr lang="en-US" sz="1800" b="1">
              <a:effectLst/>
              <a:latin typeface="Arial" panose="020B0604020202020204" pitchFamily="34" charset="0"/>
              <a:ea typeface="Yu Gothic Light" panose="020B03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effectLst/>
              <a:latin typeface="Arial" panose="020B0604020202020204" pitchFamily="34" charset="0"/>
              <a:ea typeface="Yu Gothic Light" panose="020B0300000000000000" pitchFamily="34" charset="-128"/>
              <a:cs typeface="Times New Roman" panose="02020603050405020304" pitchFamily="18" charset="0"/>
            </a:endParaRPr>
          </a:p>
          <a:p>
            <a:pPr marL="0" marR="0">
              <a:spcBef>
                <a:spcPts val="0"/>
              </a:spcBef>
              <a:spcAft>
                <a:spcPts val="0"/>
              </a:spcAf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81E4FD0-7769-4B70-8335-012991FCCBF6}" type="slidenum">
              <a:rPr lang="en-US" smtClean="0"/>
              <a:t>3</a:t>
            </a:fld>
            <a:endParaRPr lang="en-US"/>
          </a:p>
        </p:txBody>
      </p:sp>
    </p:spTree>
    <p:extLst>
      <p:ext uri="{BB962C8B-B14F-4D97-AF65-F5344CB8AC3E}">
        <p14:creationId xmlns:p14="http://schemas.microsoft.com/office/powerpoint/2010/main" val="184708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Arial" panose="020B0604020202020204" pitchFamily="34" charset="0"/>
                <a:ea typeface="Times New Roman" panose="02020603050405020304" pitchFamily="18" charset="0"/>
              </a:rPr>
              <a:t>Thinking about all of your contracts with health care entities, please indicate whether you participate in a contract that includes any of the following plans, payers, or providers. Select all partners with whom you have a contract. (n=220)</a:t>
            </a:r>
          </a:p>
          <a:p>
            <a:endParaRPr lang="en-US"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Calibri" panose="020F0502020204030204" pitchFamily="34" charset="0"/>
              </a:rPr>
              <a:t>2017: Which of the following best describes the health care entity (or entities) with which you have this contract? (Check all that apply.) (n=223)</a:t>
            </a:r>
            <a:r>
              <a:rPr lang="en-US" sz="1800" b="0"/>
              <a:t> </a:t>
            </a:r>
            <a:r>
              <a:rPr lang="en-US" sz="1200" b="0" i="0" u="none" strike="noStrike">
                <a:solidFill>
                  <a:srgbClr val="000000"/>
                </a:solidFill>
                <a:effectLst/>
                <a:latin typeface="Calibri" panose="020F0502020204030204" pitchFamily="34" charset="0"/>
              </a:rPr>
              <a:t> </a:t>
            </a:r>
            <a:r>
              <a:rPr lang="en-US" sz="1800" b="0"/>
              <a:t> </a:t>
            </a:r>
            <a:r>
              <a:rPr lang="en-US" sz="1200" b="0" i="0" u="none" strike="noStrike">
                <a:solidFill>
                  <a:srgbClr val="000000"/>
                </a:solidFill>
                <a:effectLst/>
                <a:latin typeface="Calibri" panose="020F0502020204030204" pitchFamily="34" charset="0"/>
              </a:rPr>
              <a:t>The agency contracts with one of the following health care entities in at least one of their (up to) three contracts.</a:t>
            </a:r>
            <a:r>
              <a:rPr lang="en-US" sz="1800"/>
              <a:t> </a:t>
            </a:r>
          </a:p>
          <a:p>
            <a:endParaRPr lang="en-US"/>
          </a:p>
        </p:txBody>
      </p:sp>
      <p:sp>
        <p:nvSpPr>
          <p:cNvPr id="4" name="Slide Number Placeholder 3"/>
          <p:cNvSpPr>
            <a:spLocks noGrp="1"/>
          </p:cNvSpPr>
          <p:nvPr>
            <p:ph type="sldNum" sz="quarter" idx="5"/>
          </p:nvPr>
        </p:nvSpPr>
        <p:spPr/>
        <p:txBody>
          <a:bodyPr/>
          <a:lstStyle/>
          <a:p>
            <a:fld id="{381E4FD0-7769-4B70-8335-012991FCCBF6}" type="slidenum">
              <a:rPr lang="en-US" smtClean="0"/>
              <a:t>4</a:t>
            </a:fld>
            <a:endParaRPr lang="en-US"/>
          </a:p>
        </p:txBody>
      </p:sp>
    </p:spTree>
    <p:extLst>
      <p:ext uri="{BB962C8B-B14F-4D97-AF65-F5344CB8AC3E}">
        <p14:creationId xmlns:p14="http://schemas.microsoft.com/office/powerpoint/2010/main" val="55464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a:t>
            </a:r>
          </a:p>
          <a:p>
            <a:endParaRPr lang="en-US" sz="1800">
              <a:effectLst/>
              <a:latin typeface="Arial" panose="020B0604020202020204" pitchFamily="34" charset="0"/>
              <a:ea typeface="Times New Roman" panose="02020603050405020304" pitchFamily="18" charset="0"/>
            </a:endParaRPr>
          </a:p>
          <a:p>
            <a:endParaRPr lang="en-US" sz="1800">
              <a:effectLst/>
              <a:latin typeface="Arial" panose="020B0604020202020204" pitchFamily="34" charset="0"/>
              <a:ea typeface="Times New Roman" panose="02020603050405020304" pitchFamily="18" charset="0"/>
            </a:endParaRPr>
          </a:p>
          <a:p>
            <a:r>
              <a:rPr lang="en-US" sz="1800">
                <a:effectLst/>
                <a:latin typeface="Arial" panose="020B0604020202020204" pitchFamily="34" charset="0"/>
                <a:ea typeface="Times New Roman" panose="02020603050405020304" pitchFamily="18" charset="0"/>
              </a:rPr>
              <a:t>2023: Thinking about all of your contracts with health care entities, please indicate whether you participate in a contract that includes any of the following plans, payers, or providers. Select all partners with whom you have a contract. (n=220)</a:t>
            </a:r>
          </a:p>
          <a:p>
            <a:endParaRPr lang="en-US" sz="1800">
              <a:effectLst/>
              <a:latin typeface="Arial" panose="020B0604020202020204" pitchFamily="34" charset="0"/>
              <a:ea typeface="Times New Roman" panose="02020603050405020304" pitchFamily="18" charset="0"/>
            </a:endParaRPr>
          </a:p>
          <a:p>
            <a:endParaRPr lang="en-US" sz="180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2017: Which of the following best describes the health care entity (or entities) with which you have this contract? (Check all that apply.) (n=223)</a:t>
            </a:r>
            <a:r>
              <a:rPr lang="en-US" sz="2800" b="0"/>
              <a:t> </a:t>
            </a:r>
            <a:r>
              <a:rPr lang="en-US" sz="1800" b="0" i="0" u="none" strike="noStrike">
                <a:solidFill>
                  <a:srgbClr val="000000"/>
                </a:solidFill>
                <a:effectLst/>
                <a:latin typeface="Calibri" panose="020F0502020204030204" pitchFamily="34" charset="0"/>
              </a:rPr>
              <a:t> </a:t>
            </a:r>
            <a:r>
              <a:rPr lang="en-US" sz="2800" b="0"/>
              <a:t> </a:t>
            </a:r>
            <a:r>
              <a:rPr lang="en-US" sz="1800" b="0" i="0" u="none" strike="noStrike">
                <a:solidFill>
                  <a:srgbClr val="000000"/>
                </a:solidFill>
                <a:effectLst/>
                <a:latin typeface="Calibri" panose="020F0502020204030204" pitchFamily="34" charset="0"/>
              </a:rPr>
              <a:t>The agency contracts with one of the following health care entities in at least one of their (up to) three contracts.</a:t>
            </a:r>
            <a:r>
              <a:rPr lang="en-US" sz="2800"/>
              <a:t> </a:t>
            </a:r>
          </a:p>
          <a:p>
            <a:endParaRPr lang="en-US" sz="180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1E4FD0-7769-4B70-8335-012991FCCBF6}" type="slidenum">
              <a:rPr lang="en-US" smtClean="0"/>
              <a:t>5</a:t>
            </a:fld>
            <a:endParaRPr lang="en-US"/>
          </a:p>
        </p:txBody>
      </p:sp>
    </p:spTree>
    <p:extLst>
      <p:ext uri="{BB962C8B-B14F-4D97-AF65-F5344CB8AC3E}">
        <p14:creationId xmlns:p14="http://schemas.microsoft.com/office/powerpoint/2010/main" val="411878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effectLst/>
              <a:latin typeface="Arial" panose="020B0604020202020204" pitchFamily="34" charset="0"/>
              <a:ea typeface="Yu Gothic Light" panose="020B03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Arial" panose="020B0604020202020204" pitchFamily="34" charset="0"/>
                <a:ea typeface="Yu Gothic Light" panose="020B0300000000000000" pitchFamily="34" charset="-128"/>
                <a:cs typeface="Arial" panose="020B0604020202020204" pitchFamily="34" charset="0"/>
              </a:rPr>
              <a:t>2023: Please indicate whether you offer these services or programs through any of your contracts with a health care entity. (Select all that apply) (n=223)</a:t>
            </a:r>
            <a:endParaRPr lang="en-US" sz="1800" b="1">
              <a:effectLst/>
              <a:latin typeface="Arial" panose="020B0604020202020204" pitchFamily="34" charset="0"/>
              <a:ea typeface="Yu Gothic Light" panose="020B0300000000000000" pitchFamily="34" charset="-128"/>
              <a:cs typeface="Times New Roman" panose="02020603050405020304" pitchFamily="18" charset="0"/>
            </a:endParaRPr>
          </a:p>
          <a:p>
            <a:endParaRPr lang="en-US"/>
          </a:p>
          <a:p>
            <a:endParaRPr lang="en-US"/>
          </a:p>
          <a:p>
            <a:r>
              <a:rPr lang="en-US"/>
              <a:t>2017: For those agencies that have contracts, they offer the following services in at least one of their (up to three) contracts: (n=223) </a:t>
            </a:r>
          </a:p>
        </p:txBody>
      </p:sp>
      <p:sp>
        <p:nvSpPr>
          <p:cNvPr id="4" name="Slide Number Placeholder 3"/>
          <p:cNvSpPr>
            <a:spLocks noGrp="1"/>
          </p:cNvSpPr>
          <p:nvPr>
            <p:ph type="sldNum" sz="quarter" idx="5"/>
          </p:nvPr>
        </p:nvSpPr>
        <p:spPr/>
        <p:txBody>
          <a:bodyPr/>
          <a:lstStyle/>
          <a:p>
            <a:fld id="{381E4FD0-7769-4B70-8335-012991FCCBF6}" type="slidenum">
              <a:rPr lang="en-US" smtClean="0"/>
              <a:t>6</a:t>
            </a:fld>
            <a:endParaRPr lang="en-US"/>
          </a:p>
        </p:txBody>
      </p:sp>
    </p:spTree>
    <p:extLst>
      <p:ext uri="{BB962C8B-B14F-4D97-AF65-F5344CB8AC3E}">
        <p14:creationId xmlns:p14="http://schemas.microsoft.com/office/powerpoint/2010/main" val="224362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effectLst/>
              <a:latin typeface="Arial" panose="020B0604020202020204" pitchFamily="34" charset="0"/>
              <a:ea typeface="Yu Gothic Light" panose="020B03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2023: Thinking about all of your contracts with health care entities, please indicate whether you participate in a contract that includes any of the following plans, payers, or providers. Select all partners with whom you have a contract (n=220)</a:t>
            </a:r>
            <a:endParaRPr lang="en-US" sz="1800" b="0">
              <a:effectLst/>
              <a:latin typeface="Arial" panose="020B0604020202020204" pitchFamily="34" charset="0"/>
              <a:ea typeface="Yu Gothic Light" panose="020B03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effectLst/>
              <a:latin typeface="Arial" panose="020B0604020202020204" pitchFamily="34" charset="0"/>
              <a:ea typeface="Yu Gothic Light" panose="020B03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Arial" panose="020B0604020202020204" pitchFamily="34" charset="0"/>
                <a:ea typeface="Yu Gothic Light" panose="020B0300000000000000" pitchFamily="34" charset="-128"/>
                <a:cs typeface="Arial" panose="020B0604020202020204" pitchFamily="34" charset="0"/>
              </a:rPr>
              <a:t>2017: Please indicate whether you offer these services or programs through any of your contracts with a health care entity. (Select all that apply)</a:t>
            </a:r>
            <a:endParaRPr lang="en-US"/>
          </a:p>
          <a:p>
            <a:r>
              <a:rPr lang="en-US"/>
              <a:t>For those agencies that have contracts, they offer the following services in at least one of their (up to three) contracts: (n=223) </a:t>
            </a:r>
          </a:p>
          <a:p>
            <a:endParaRPr lang="en-US"/>
          </a:p>
        </p:txBody>
      </p:sp>
      <p:sp>
        <p:nvSpPr>
          <p:cNvPr id="4" name="Slide Number Placeholder 3"/>
          <p:cNvSpPr>
            <a:spLocks noGrp="1"/>
          </p:cNvSpPr>
          <p:nvPr>
            <p:ph type="sldNum" sz="quarter" idx="5"/>
          </p:nvPr>
        </p:nvSpPr>
        <p:spPr/>
        <p:txBody>
          <a:bodyPr/>
          <a:lstStyle/>
          <a:p>
            <a:fld id="{381E4FD0-7769-4B70-8335-012991FCCBF6}" type="slidenum">
              <a:rPr lang="en-US" smtClean="0"/>
              <a:t>7</a:t>
            </a:fld>
            <a:endParaRPr lang="en-US"/>
          </a:p>
        </p:txBody>
      </p:sp>
    </p:spTree>
    <p:extLst>
      <p:ext uri="{BB962C8B-B14F-4D97-AF65-F5344CB8AC3E}">
        <p14:creationId xmlns:p14="http://schemas.microsoft.com/office/powerpoint/2010/main" val="54196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2023: Which of the following changes related to contracting with health care entities have been most significant for your organization? (Check up to five changes). (n=187)</a:t>
            </a:r>
          </a:p>
          <a:p>
            <a:endParaRPr lang="en-US"/>
          </a:p>
        </p:txBody>
      </p:sp>
      <p:sp>
        <p:nvSpPr>
          <p:cNvPr id="4" name="Slide Number Placeholder 3"/>
          <p:cNvSpPr>
            <a:spLocks noGrp="1"/>
          </p:cNvSpPr>
          <p:nvPr>
            <p:ph type="sldNum" sz="quarter" idx="5"/>
          </p:nvPr>
        </p:nvSpPr>
        <p:spPr/>
        <p:txBody>
          <a:bodyPr/>
          <a:lstStyle/>
          <a:p>
            <a:fld id="{381E4FD0-7769-4B70-8335-012991FCCBF6}" type="slidenum">
              <a:rPr lang="en-US" smtClean="0"/>
              <a:t>8</a:t>
            </a:fld>
            <a:endParaRPr lang="en-US"/>
          </a:p>
        </p:txBody>
      </p:sp>
    </p:spTree>
    <p:extLst>
      <p:ext uri="{BB962C8B-B14F-4D97-AF65-F5344CB8AC3E}">
        <p14:creationId xmlns:p14="http://schemas.microsoft.com/office/powerpoint/2010/main" val="342903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 </a:t>
            </a:r>
          </a:p>
          <a:p>
            <a:pPr marL="0" marR="0">
              <a:lnSpc>
                <a:spcPct val="115000"/>
              </a:lnSpc>
              <a:spcBef>
                <a:spcPts val="0"/>
              </a:spcBef>
              <a:spcAft>
                <a:spcPts val="0"/>
              </a:spcAft>
            </a:pP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2023: Thinking about all of your contracting efforts to date, if you could inform other agencies working toward contracting of the biggest challenges you faced in establishing the contract, which of the following challenges would you select?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From the below list of challenges, please check up to five in the first column. In the second column, please select the five biggest challenges that you continue to face in your contract relationships.</a:t>
            </a:r>
          </a:p>
          <a:p>
            <a:pPr marL="0" marR="0">
              <a:spcBef>
                <a:spcPts val="0"/>
              </a:spcBef>
              <a:spcAft>
                <a:spcPts val="0"/>
              </a:spcAft>
            </a:pPr>
            <a:endParaRPr lang="en-US" sz="1800">
              <a:solidFill>
                <a:srgbClr val="FFFFFF"/>
              </a:solidFill>
              <a:effectLst/>
              <a:highlight>
                <a:srgbClr val="C00000"/>
              </a:highligh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800">
                <a:solidFill>
                  <a:srgbClr val="FFFFFF"/>
                </a:solidFill>
                <a:effectLst/>
                <a:highlight>
                  <a:srgbClr val="C00000"/>
                </a:highlight>
                <a:latin typeface="Arial" panose="020B0604020202020204" pitchFamily="34" charset="0"/>
                <a:ea typeface="Times New Roman" panose="02020603050405020304" pitchFamily="18" charset="0"/>
                <a:cs typeface="Arial" panose="020B0604020202020204" pitchFamily="34" charset="0"/>
              </a:rPr>
              <a:t>Was a challenge in establishing the contract (n=176)</a:t>
            </a:r>
            <a:endParaRPr lang="en-US" sz="1800">
              <a:solidFill>
                <a:schemeClr val="tx1"/>
              </a:solidFill>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FFFFFF"/>
                </a:solidFill>
                <a:effectLst/>
                <a:highlight>
                  <a:srgbClr val="C00000"/>
                </a:highlight>
                <a:latin typeface="Arial" panose="020B0604020202020204" pitchFamily="34" charset="0"/>
                <a:ea typeface="Times New Roman" panose="02020603050405020304" pitchFamily="18" charset="0"/>
                <a:cs typeface="Arial" panose="020B0604020202020204" pitchFamily="34" charset="0"/>
              </a:rPr>
              <a:t>Continues to be a challenge in the contract relationship (n=174)</a:t>
            </a:r>
            <a:endParaRPr lang="en-US" sz="1800">
              <a:effectLst/>
              <a:highlight>
                <a:srgbClr val="C00000"/>
              </a:highligh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81E4FD0-7769-4B70-8335-012991FCCBF6}" type="slidenum">
              <a:rPr lang="en-US" smtClean="0"/>
              <a:t>9</a:t>
            </a:fld>
            <a:endParaRPr lang="en-US"/>
          </a:p>
        </p:txBody>
      </p:sp>
    </p:spTree>
    <p:extLst>
      <p:ext uri="{BB962C8B-B14F-4D97-AF65-F5344CB8AC3E}">
        <p14:creationId xmlns:p14="http://schemas.microsoft.com/office/powerpoint/2010/main" val="286452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This question was asked only of respondents with contracts. </a:t>
            </a:r>
          </a:p>
          <a:p>
            <a:endParaRPr lang="en-US" sz="1800" b="1">
              <a:effectLst/>
              <a:latin typeface="Arial" panose="020B0604020202020204" pitchFamily="34" charset="0"/>
              <a:ea typeface="Times New Roman" panose="02020603050405020304" pitchFamily="18" charset="0"/>
            </a:endParaRPr>
          </a:p>
          <a:p>
            <a:endParaRPr lang="en-US" sz="1800" b="1">
              <a:effectLst/>
              <a:latin typeface="Arial" panose="020B0604020202020204" pitchFamily="34" charset="0"/>
              <a:ea typeface="Times New Roman" panose="02020603050405020304" pitchFamily="18" charset="0"/>
            </a:endParaRPr>
          </a:p>
          <a:p>
            <a:r>
              <a:rPr lang="en-US" sz="1800" b="0">
                <a:effectLst/>
                <a:latin typeface="Arial" panose="020B0604020202020204" pitchFamily="34" charset="0"/>
                <a:ea typeface="Times New Roman" panose="02020603050405020304" pitchFamily="18" charset="0"/>
              </a:rPr>
              <a:t>2023: Please indicate which of the following payment models are used in ANY of your contracts with health care entities. Check all that apply. (n=208)</a:t>
            </a:r>
          </a:p>
          <a:p>
            <a:endParaRPr lang="en-US" sz="1800" b="1">
              <a:effectLst/>
              <a:latin typeface="Arial" panose="020B0604020202020204" pitchFamily="34" charset="0"/>
            </a:endParaRPr>
          </a:p>
          <a:p>
            <a:r>
              <a:rPr lang="en-US" sz="1800" b="0" i="0" u="none" strike="noStrike">
                <a:solidFill>
                  <a:srgbClr val="000000"/>
                </a:solidFill>
                <a:effectLst/>
                <a:latin typeface="Calibri" panose="020F0502020204030204" pitchFamily="34" charset="0"/>
              </a:rPr>
              <a:t>2017: Which of the following best describes the </a:t>
            </a:r>
            <a:r>
              <a:rPr lang="en-US" sz="1800" b="1" i="0" u="sng" strike="noStrike">
                <a:solidFill>
                  <a:srgbClr val="000000"/>
                </a:solidFill>
                <a:effectLst/>
                <a:latin typeface="Calibri" panose="020F0502020204030204" pitchFamily="34" charset="0"/>
              </a:rPr>
              <a:t>current</a:t>
            </a:r>
            <a:r>
              <a:rPr lang="en-US" sz="1800" b="0" i="0" u="none" strike="noStrike">
                <a:solidFill>
                  <a:srgbClr val="000000"/>
                </a:solidFill>
                <a:effectLst/>
                <a:latin typeface="Calibri" panose="020F0502020204030204" pitchFamily="34" charset="0"/>
              </a:rPr>
              <a:t> payment model for this contract? (Select one.)</a:t>
            </a:r>
            <a:r>
              <a:rPr lang="en-US" sz="2800"/>
              <a:t> </a:t>
            </a:r>
            <a:r>
              <a:rPr lang="en-US" sz="1800" b="0" i="0" u="none" strike="noStrike">
                <a:solidFill>
                  <a:srgbClr val="000000"/>
                </a:solidFill>
                <a:effectLst/>
                <a:latin typeface="Calibri" panose="020F0502020204030204" pitchFamily="34" charset="0"/>
              </a:rPr>
              <a:t> </a:t>
            </a:r>
            <a:r>
              <a:rPr lang="en-US" sz="2800"/>
              <a:t> </a:t>
            </a:r>
            <a:r>
              <a:rPr lang="en-US" sz="1800" b="0" i="0" u="none" strike="noStrike">
                <a:solidFill>
                  <a:srgbClr val="000000"/>
                </a:solidFill>
                <a:effectLst/>
                <a:latin typeface="Calibri" panose="020F0502020204030204" pitchFamily="34" charset="0"/>
              </a:rPr>
              <a:t>The following payment models are used by an agency in at least one of their (up to 3) contracts.(n=220)</a:t>
            </a:r>
            <a:r>
              <a:rPr lang="en-US" sz="2800" b="0"/>
              <a:t> </a:t>
            </a:r>
            <a:endParaRPr lang="en-US" b="0"/>
          </a:p>
        </p:txBody>
      </p:sp>
      <p:sp>
        <p:nvSpPr>
          <p:cNvPr id="4" name="Slide Number Placeholder 3"/>
          <p:cNvSpPr>
            <a:spLocks noGrp="1"/>
          </p:cNvSpPr>
          <p:nvPr>
            <p:ph type="sldNum" sz="quarter" idx="5"/>
          </p:nvPr>
        </p:nvSpPr>
        <p:spPr/>
        <p:txBody>
          <a:bodyPr/>
          <a:lstStyle/>
          <a:p>
            <a:fld id="{381E4FD0-7769-4B70-8335-012991FCCBF6}" type="slidenum">
              <a:rPr lang="en-US" smtClean="0"/>
              <a:t>10</a:t>
            </a:fld>
            <a:endParaRPr lang="en-US"/>
          </a:p>
        </p:txBody>
      </p:sp>
    </p:spTree>
    <p:extLst>
      <p:ext uri="{BB962C8B-B14F-4D97-AF65-F5344CB8AC3E}">
        <p14:creationId xmlns:p14="http://schemas.microsoft.com/office/powerpoint/2010/main" val="2912776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0" y="4236178"/>
            <a:ext cx="9144000" cy="907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711E7FF-3E37-BC46-B55C-66B76E7B50BD}"/>
              </a:ext>
            </a:extLst>
          </p:cNvPr>
          <p:cNvPicPr>
            <a:picLocks noChangeAspect="1"/>
          </p:cNvPicPr>
          <p:nvPr userDrawn="1"/>
        </p:nvPicPr>
        <p:blipFill>
          <a:blip r:embed="rId2"/>
          <a:stretch>
            <a:fillRect/>
          </a:stretch>
        </p:blipFill>
        <p:spPr>
          <a:xfrm>
            <a:off x="1112893" y="2158149"/>
            <a:ext cx="6918213" cy="1120490"/>
          </a:xfrm>
          <a:prstGeom prst="rect">
            <a:avLst/>
          </a:prstGeom>
        </p:spPr>
      </p:pic>
    </p:spTree>
    <p:extLst>
      <p:ext uri="{BB962C8B-B14F-4D97-AF65-F5344CB8AC3E}">
        <p14:creationId xmlns:p14="http://schemas.microsoft.com/office/powerpoint/2010/main" val="147155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7" name="Rectangle 6"/>
          <p:cNvSpPr/>
          <p:nvPr userDrawn="1"/>
        </p:nvSpPr>
        <p:spPr>
          <a:xfrm>
            <a:off x="0" y="0"/>
            <a:ext cx="9144000" cy="4229100"/>
          </a:xfrm>
          <a:prstGeom prst="rect">
            <a:avLst/>
          </a:prstGeom>
          <a:solidFill>
            <a:srgbClr val="522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388824"/>
            <a:ext cx="7772400" cy="1102519"/>
          </a:xfrm>
        </p:spPr>
        <p:txBody>
          <a:bodyPr/>
          <a:lstStyle>
            <a:lvl1pPr>
              <a:defRPr>
                <a:solidFill>
                  <a:schemeClr val="bg1"/>
                </a:solidFill>
                <a:latin typeface="Museo Slab 500" panose="02000000000000000000" pitchFamily="2" charset="77"/>
              </a:defRPr>
            </a:lvl1pPr>
          </a:lstStyle>
          <a:p>
            <a:r>
              <a:rPr lang="en-US"/>
              <a:t>Click to edit Master title style</a:t>
            </a:r>
          </a:p>
        </p:txBody>
      </p:sp>
      <p:sp>
        <p:nvSpPr>
          <p:cNvPr id="3" name="Subtitle 2"/>
          <p:cNvSpPr>
            <a:spLocks noGrp="1"/>
          </p:cNvSpPr>
          <p:nvPr>
            <p:ph type="subTitle" idx="1"/>
          </p:nvPr>
        </p:nvSpPr>
        <p:spPr>
          <a:xfrm>
            <a:off x="685800" y="2491343"/>
            <a:ext cx="6400800" cy="1314450"/>
          </a:xfrm>
        </p:spPr>
        <p:txBody>
          <a:bodyPr>
            <a:normAutofit/>
          </a:bodyPr>
          <a:lstStyle>
            <a:lvl1pPr marL="0" indent="0" algn="l">
              <a:buNone/>
              <a:defRPr sz="2800" b="0" i="0">
                <a:solidFill>
                  <a:srgbClr val="FF9E1C"/>
                </a:solidFill>
                <a:latin typeface="Museo Slab 500" panose="02000000000000000000" pitchFamily="2" charset="77"/>
                <a:cs typeface="Museo Slab 500"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4">
            <a:extLst>
              <a:ext uri="{FF2B5EF4-FFF2-40B4-BE49-F238E27FC236}">
                <a16:creationId xmlns:a16="http://schemas.microsoft.com/office/drawing/2014/main" id="{FA5EF88D-45C8-4037-9CA4-38C9AD82386E}"/>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180775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useo Slab 500" panose="02000000000000000000" pitchFamily="2" charset="77"/>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Museo Slab 500" panose="02000000000000000000" pitchFamily="2" charset="77"/>
              </a:defRPr>
            </a:lvl1pPr>
            <a:lvl2pPr>
              <a:defRPr b="0" i="0">
                <a:latin typeface="Museo Slab 500" panose="02000000000000000000" pitchFamily="2" charset="77"/>
              </a:defRPr>
            </a:lvl2pPr>
            <a:lvl3pPr>
              <a:defRPr b="0" i="0">
                <a:latin typeface="Museo Slab 500" panose="02000000000000000000" pitchFamily="2" charset="77"/>
              </a:defRPr>
            </a:lvl3pPr>
            <a:lvl4pPr>
              <a:defRPr b="0" i="0">
                <a:latin typeface="Museo Slab 500" panose="02000000000000000000" pitchFamily="2" charset="77"/>
              </a:defRPr>
            </a:lvl4pPr>
            <a:lvl5pPr>
              <a:defRPr b="0" i="0">
                <a:latin typeface="Museo Slab 500" panose="02000000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BDA9333-02D7-49AC-82FD-B5464FEF0F57}"/>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164817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FFDEB0-8630-4A50-8E25-E2742EF5A4A5}"/>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2767021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775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81927"/>
            <a:ext cx="8229600" cy="2874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9144000" cy="450144"/>
          </a:xfrm>
          <a:prstGeom prst="rect">
            <a:avLst/>
          </a:prstGeom>
          <a:solidFill>
            <a:srgbClr val="522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287DBDF-10C3-4B6C-A5EC-1063C38EB457}"/>
              </a:ext>
            </a:extLst>
          </p:cNvPr>
          <p:cNvSpPr>
            <a:spLocks noGrp="1"/>
          </p:cNvSpPr>
          <p:nvPr>
            <p:ph type="sldNum" sz="quarter" idx="4"/>
          </p:nvPr>
        </p:nvSpPr>
        <p:spPr>
          <a:xfrm>
            <a:off x="8585947" y="76196"/>
            <a:ext cx="460562" cy="274637"/>
          </a:xfrm>
          <a:prstGeom prst="rect">
            <a:avLst/>
          </a:prstGeom>
        </p:spPr>
        <p:txBody>
          <a:bodyPr vert="horz" lIns="91440" tIns="45720" rIns="91440" bIns="45720" rtlCol="0" anchor="ctr"/>
          <a:lstStyle>
            <a:lvl1pPr algn="r">
              <a:defRPr sz="1200" b="0" i="0">
                <a:solidFill>
                  <a:schemeClr val="bg1"/>
                </a:solidFill>
                <a:latin typeface="Museo Slab 500" panose="02000000000000000000" pitchFamily="2" charset="77"/>
              </a:defRPr>
            </a:lvl1pPr>
          </a:lstStyle>
          <a:p>
            <a:fld id="{A31BC165-9948-4D44-9132-23D9FD3D60D5}" type="slidenum">
              <a:rPr lang="en-US" smtClean="0"/>
              <a:pPr/>
              <a:t>‹#›</a:t>
            </a:fld>
            <a:endParaRPr lang="en-US"/>
          </a:p>
        </p:txBody>
      </p:sp>
      <p:pic>
        <p:nvPicPr>
          <p:cNvPr id="8" name="Picture 7">
            <a:extLst>
              <a:ext uri="{FF2B5EF4-FFF2-40B4-BE49-F238E27FC236}">
                <a16:creationId xmlns:a16="http://schemas.microsoft.com/office/drawing/2014/main" id="{7244A635-8641-AE45-8169-2715272D9220}"/>
              </a:ext>
            </a:extLst>
          </p:cNvPr>
          <p:cNvPicPr>
            <a:picLocks noChangeAspect="1"/>
          </p:cNvPicPr>
          <p:nvPr userDrawn="1"/>
        </p:nvPicPr>
        <p:blipFill>
          <a:blip r:embed="rId6"/>
          <a:stretch>
            <a:fillRect/>
          </a:stretch>
        </p:blipFill>
        <p:spPr>
          <a:xfrm>
            <a:off x="6157373" y="4551288"/>
            <a:ext cx="2823076" cy="457232"/>
          </a:xfrm>
          <a:prstGeom prst="rect">
            <a:avLst/>
          </a:prstGeom>
        </p:spPr>
      </p:pic>
    </p:spTree>
    <p:extLst>
      <p:ext uri="{BB962C8B-B14F-4D97-AF65-F5344CB8AC3E}">
        <p14:creationId xmlns:p14="http://schemas.microsoft.com/office/powerpoint/2010/main" val="4119046911"/>
      </p:ext>
    </p:extLst>
  </p:cSld>
  <p:clrMap bg1="lt1" tx1="dk1" bg2="lt2" tx2="dk2" accent1="accent1" accent2="accent2" accent3="accent3" accent4="accent4" accent5="accent5" accent6="accent6" hlink="hlink" folHlink="folHlink"/>
  <p:sldLayoutIdLst>
    <p:sldLayoutId id="2147483684" r:id="rId1"/>
    <p:sldLayoutId id="2147483682" r:id="rId2"/>
    <p:sldLayoutId id="2147483683" r:id="rId3"/>
    <p:sldLayoutId id="2147483685" r:id="rId4"/>
  </p:sldLayoutIdLst>
  <p:hf hdr="0" ftr="0" dt="0"/>
  <p:txStyles>
    <p:titleStyle>
      <a:lvl1pPr algn="l" defTabSz="457200" rtl="0" eaLnBrk="1" latinLnBrk="0" hangingPunct="1">
        <a:spcBef>
          <a:spcPct val="0"/>
        </a:spcBef>
        <a:buNone/>
        <a:defRPr sz="3600" b="1" i="0" kern="1200">
          <a:solidFill>
            <a:srgbClr val="006199"/>
          </a:solidFill>
          <a:latin typeface="Basic Sans Bold" pitchFamily="2" charset="77"/>
          <a:ea typeface="+mj-ea"/>
          <a:cs typeface="Basic Sans Bold" pitchFamily="2" charset="77"/>
        </a:defRPr>
      </a:lvl1pPr>
    </p:titleStyle>
    <p:bodyStyle>
      <a:lvl1pPr marL="0" indent="0" algn="l" defTabSz="457200" rtl="0" eaLnBrk="1" latinLnBrk="0" hangingPunct="1">
        <a:spcBef>
          <a:spcPct val="20000"/>
        </a:spcBef>
        <a:buFontTx/>
        <a:buNone/>
        <a:defRPr sz="3000" b="0" i="0" kern="1200">
          <a:solidFill>
            <a:schemeClr val="tx1"/>
          </a:solidFill>
          <a:latin typeface="Basic Sans" pitchFamily="2" charset="77"/>
          <a:ea typeface="+mn-ea"/>
          <a:cs typeface="Basic Sans" pitchFamily="2" charset="77"/>
        </a:defRPr>
      </a:lvl1pPr>
      <a:lvl2pPr marL="742950" indent="-285750" algn="l" defTabSz="457200" rtl="0" eaLnBrk="1" latinLnBrk="0" hangingPunct="1">
        <a:spcBef>
          <a:spcPct val="20000"/>
        </a:spcBef>
        <a:buClr>
          <a:srgbClr val="522E6E"/>
        </a:buClr>
        <a:buFont typeface="Arial"/>
        <a:buChar char="•"/>
        <a:defRPr sz="2800" b="0" i="0" kern="1200">
          <a:solidFill>
            <a:schemeClr val="tx1"/>
          </a:solidFill>
          <a:latin typeface="Basic Sans" pitchFamily="2" charset="77"/>
          <a:ea typeface="+mn-ea"/>
          <a:cs typeface="Basic Sans" pitchFamily="2" charset="77"/>
        </a:defRPr>
      </a:lvl2pPr>
      <a:lvl3pPr marL="1143000" indent="-228600" algn="l" defTabSz="457200" rtl="0" eaLnBrk="1" latinLnBrk="0" hangingPunct="1">
        <a:spcBef>
          <a:spcPct val="20000"/>
        </a:spcBef>
        <a:buFont typeface="Lucida Grande"/>
        <a:buChar char="–"/>
        <a:defRPr sz="2400" b="0" i="0" kern="1200">
          <a:solidFill>
            <a:schemeClr val="tx1"/>
          </a:solidFill>
          <a:latin typeface="Basic Sans" pitchFamily="2" charset="77"/>
          <a:ea typeface="+mn-ea"/>
          <a:cs typeface="Basic Sans" pitchFamily="2" charset="77"/>
        </a:defRPr>
      </a:lvl3pPr>
      <a:lvl4pPr marL="1600200" indent="-228600" algn="l" defTabSz="457200" rtl="0" eaLnBrk="1" latinLnBrk="0" hangingPunct="1">
        <a:spcBef>
          <a:spcPct val="20000"/>
        </a:spcBef>
        <a:buClr>
          <a:srgbClr val="522E6E"/>
        </a:buClr>
        <a:buFont typeface="Arial"/>
        <a:buChar char="•"/>
        <a:defRPr sz="2000" b="0" i="0" kern="1200">
          <a:solidFill>
            <a:schemeClr val="tx1"/>
          </a:solidFill>
          <a:latin typeface="Basic Sans" pitchFamily="2" charset="77"/>
          <a:ea typeface="+mn-ea"/>
          <a:cs typeface="Basic Sans" pitchFamily="2" charset="77"/>
        </a:defRPr>
      </a:lvl4pPr>
      <a:lvl5pPr marL="2057400" indent="-228600" algn="l" defTabSz="457200" rtl="0" eaLnBrk="1" latinLnBrk="0" hangingPunct="1">
        <a:spcBef>
          <a:spcPct val="20000"/>
        </a:spcBef>
        <a:buFont typeface="Arial"/>
        <a:buChar char="»"/>
        <a:defRPr sz="2000" b="0" i="0" kern="1200">
          <a:solidFill>
            <a:schemeClr val="tx1"/>
          </a:solidFill>
          <a:latin typeface="Basic Sans" pitchFamily="2" charset="77"/>
          <a:ea typeface="+mn-ea"/>
          <a:cs typeface="Basic Sans"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bit.ly/Nexus-of-Social-C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1C8EAA-55C9-4516-89E5-905AD84546AF}"/>
              </a:ext>
            </a:extLst>
          </p:cNvPr>
          <p:cNvSpPr>
            <a:spLocks noGrp="1"/>
          </p:cNvSpPr>
          <p:nvPr>
            <p:ph type="sldNum" sz="quarter" idx="10"/>
          </p:nvPr>
        </p:nvSpPr>
        <p:spPr/>
        <p:txBody>
          <a:bodyPr/>
          <a:lstStyle/>
          <a:p>
            <a:fld id="{A31BC165-9948-4D44-9132-23D9FD3D60D5}" type="slidenum">
              <a:rPr lang="en-US" smtClean="0"/>
              <a:t>1</a:t>
            </a:fld>
            <a:endParaRPr lang="en-US"/>
          </a:p>
        </p:txBody>
      </p:sp>
      <p:sp>
        <p:nvSpPr>
          <p:cNvPr id="8" name="Title 7">
            <a:extLst>
              <a:ext uri="{FF2B5EF4-FFF2-40B4-BE49-F238E27FC236}">
                <a16:creationId xmlns:a16="http://schemas.microsoft.com/office/drawing/2014/main" id="{FB4E3111-0229-66AB-5DAD-54DC7347113A}"/>
              </a:ext>
            </a:extLst>
          </p:cNvPr>
          <p:cNvSpPr>
            <a:spLocks noGrp="1"/>
          </p:cNvSpPr>
          <p:nvPr>
            <p:ph type="ctrTitle"/>
          </p:nvPr>
        </p:nvSpPr>
        <p:spPr>
          <a:xfrm>
            <a:off x="685800" y="1004208"/>
            <a:ext cx="7772400" cy="1879022"/>
          </a:xfrm>
        </p:spPr>
        <p:txBody>
          <a:bodyPr>
            <a:normAutofit fontScale="90000"/>
          </a:bodyPr>
          <a:lstStyle/>
          <a:p>
            <a:pPr algn="ctr"/>
            <a:r>
              <a:rPr lang="en-US" sz="3200" dirty="0"/>
              <a:t>2023 RFI Survey Toolkit </a:t>
            </a:r>
            <a:br>
              <a:rPr lang="en-US" sz="3200" dirty="0"/>
            </a:br>
            <a:r>
              <a:rPr lang="en-US" sz="3200" dirty="0"/>
              <a:t>Results from the 2023 CBO-Health Care Contracting Survey</a:t>
            </a: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dirty="0"/>
          </a:p>
        </p:txBody>
      </p:sp>
    </p:spTree>
    <p:extLst>
      <p:ext uri="{BB962C8B-B14F-4D97-AF65-F5344CB8AC3E}">
        <p14:creationId xmlns:p14="http://schemas.microsoft.com/office/powerpoint/2010/main" val="212359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BBB2AB-BA2F-7F69-B557-3F24AEAA9BB4}"/>
              </a:ext>
            </a:extLst>
          </p:cNvPr>
          <p:cNvSpPr>
            <a:spLocks noGrp="1"/>
          </p:cNvSpPr>
          <p:nvPr>
            <p:ph type="sldNum" sz="quarter" idx="10"/>
          </p:nvPr>
        </p:nvSpPr>
        <p:spPr/>
        <p:txBody>
          <a:bodyPr/>
          <a:lstStyle/>
          <a:p>
            <a:fld id="{A31BC165-9948-4D44-9132-23D9FD3D60D5}" type="slidenum">
              <a:rPr lang="en-US" smtClean="0"/>
              <a:t>10</a:t>
            </a:fld>
            <a:endParaRPr lang="en-US"/>
          </a:p>
        </p:txBody>
      </p:sp>
      <p:pic>
        <p:nvPicPr>
          <p:cNvPr id="14" name="Picture 13" descr="CBOs are increasingly taking on risk through payment models.&#10;Slide slows a bar chart and a table.&#10;The bar chart shows how the percentage of CBOs using certain payment models in their contracts has changed over time. &#10;• In 2021, 78% of CBOs used fee for service payment models in their contracts, compared to 71% in 2023.&#10;• In 2021 29% used per member per month and other capitation compared with 35% in 2023.&#10;• In 2021 11% used performance-based contracts compared with 15% in 2023.&#10;The table shows less frequently used payment models and how they have changed over time.&#10;• In 2021 1% used shared risk compared with 4% in 2023&#10;• In 2021 1% used shared savings/shared incentives compared with 3% in 2023&#10;">
            <a:extLst>
              <a:ext uri="{FF2B5EF4-FFF2-40B4-BE49-F238E27FC236}">
                <a16:creationId xmlns:a16="http://schemas.microsoft.com/office/drawing/2014/main" id="{48B57B33-1313-A69F-05E0-2A76C9188DC4}"/>
              </a:ext>
            </a:extLst>
          </p:cNvPr>
          <p:cNvPicPr>
            <a:picLocks noChangeAspect="1"/>
          </p:cNvPicPr>
          <p:nvPr/>
        </p:nvPicPr>
        <p:blipFill>
          <a:blip r:embed="rId3"/>
          <a:stretch>
            <a:fillRect/>
          </a:stretch>
        </p:blipFill>
        <p:spPr>
          <a:xfrm>
            <a:off x="237392" y="0"/>
            <a:ext cx="9144000" cy="5143500"/>
          </a:xfrm>
          <a:prstGeom prst="rect">
            <a:avLst/>
          </a:prstGeom>
        </p:spPr>
      </p:pic>
      <p:sp>
        <p:nvSpPr>
          <p:cNvPr id="3" name="TextBox 2">
            <a:extLst>
              <a:ext uri="{FF2B5EF4-FFF2-40B4-BE49-F238E27FC236}">
                <a16:creationId xmlns:a16="http://schemas.microsoft.com/office/drawing/2014/main" id="{97224732-7388-D0B4-8DC3-EEFE55A1D674}"/>
              </a:ext>
            </a:extLst>
          </p:cNvPr>
          <p:cNvSpPr txBox="1"/>
          <p:nvPr/>
        </p:nvSpPr>
        <p:spPr>
          <a:xfrm>
            <a:off x="0" y="4345666"/>
            <a:ext cx="289702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46622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5E6B35-51CC-D03C-5DC4-7E59F77B6357}"/>
              </a:ext>
            </a:extLst>
          </p:cNvPr>
          <p:cNvSpPr>
            <a:spLocks noGrp="1"/>
          </p:cNvSpPr>
          <p:nvPr>
            <p:ph type="sldNum" sz="quarter" idx="10"/>
          </p:nvPr>
        </p:nvSpPr>
        <p:spPr/>
        <p:txBody>
          <a:bodyPr/>
          <a:lstStyle/>
          <a:p>
            <a:fld id="{A31BC165-9948-4D44-9132-23D9FD3D60D5}" type="slidenum">
              <a:rPr lang="en-US" smtClean="0"/>
              <a:t>11</a:t>
            </a:fld>
            <a:endParaRPr lang="en-US"/>
          </a:p>
        </p:txBody>
      </p:sp>
      <p:pic>
        <p:nvPicPr>
          <p:cNvPr id="4" name="Picture 3" descr="High-risk, High-Need Groups Targeted in Contracts. Bar chart showing that:&#10;• 42% Target individuals at risk for nursing home placement &#10;• 41% Individuals at high risk for ER use, hospitalization, or hospital readmission&#10;• 26% Individuals who are dually eligible for Medicare and Medicaid&#10;• 22% Individuals with specific chronic illness diagnoses (other than dementia)&#10;• 18% Individuals with mental or behavioral health needs &#10;• 17% Individuals living with dementia&#10;• 16% Individuals who are homeless or at risk of becoming homeless&#10;">
            <a:extLst>
              <a:ext uri="{FF2B5EF4-FFF2-40B4-BE49-F238E27FC236}">
                <a16:creationId xmlns:a16="http://schemas.microsoft.com/office/drawing/2014/main" id="{86B8E32A-18BA-B786-69E1-1AD5502EC99B}"/>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5F23092D-7345-7580-A56C-4D41C5FD4268}"/>
              </a:ext>
            </a:extLst>
          </p:cNvPr>
          <p:cNvSpPr txBox="1"/>
          <p:nvPr/>
        </p:nvSpPr>
        <p:spPr>
          <a:xfrm>
            <a:off x="0" y="4345666"/>
            <a:ext cx="289702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73063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37702D-2639-1628-5E40-154AF0F5CA83}"/>
              </a:ext>
            </a:extLst>
          </p:cNvPr>
          <p:cNvSpPr>
            <a:spLocks noGrp="1"/>
          </p:cNvSpPr>
          <p:nvPr>
            <p:ph type="sldNum" sz="quarter" idx="10"/>
          </p:nvPr>
        </p:nvSpPr>
        <p:spPr/>
        <p:txBody>
          <a:bodyPr/>
          <a:lstStyle/>
          <a:p>
            <a:fld id="{A31BC165-9948-4D44-9132-23D9FD3D60D5}" type="slidenum">
              <a:rPr lang="en-US" smtClean="0"/>
              <a:t>12</a:t>
            </a:fld>
            <a:endParaRPr lang="en-US"/>
          </a:p>
        </p:txBody>
      </p:sp>
      <p:pic>
        <p:nvPicPr>
          <p:cNvPr id="4" name="Picture 3" descr="Top services by Partner: Payers &#10;The most common services provided through contracts with Medicaid managed care plans, Medicare Advantage plans and Medicare-Medicaid duals are&#10;Medicaid managed care plans&#10;1. Case management/care coordination/service coordination&#10;2. Transitions from hospital to home&#10;3. Assessment or screening for SDOH needs &#10;4. Person-centered planning&#10;5. Assessment for LTSS eligibility (including level of care/functional assessment)/Home care (e.g., homemaker, personal assistance, personal care)&#10;Medicare Advantage plans&#10;1. Case management/care coordination/service coordination&#10;2. Transitions from hospital to home&#10;3. Evidence-based programs (e.g., fall prevention, CDSMP, medication reconciliation)&#10;4. Nutrition program (e.g., counseling, meal provision)&#10;5. Assessment or screening for SDOH needs&#10;&#10;Medicare-Medicaid duals plans &#10;1. Case management/care coordination/service coordination&#10;2. Assessment for LTSS eligibility (including level of care/functional assessment)&#10;3. Home care (e.g., homemaker, personal assistance, personal care)&#10;4. Assessment or screening for SDOH needs &#10;5. Person-centered planning&#10;">
            <a:extLst>
              <a:ext uri="{FF2B5EF4-FFF2-40B4-BE49-F238E27FC236}">
                <a16:creationId xmlns:a16="http://schemas.microsoft.com/office/drawing/2014/main" id="{0B4F72EB-BA3A-E68C-03F0-A252A5F10457}"/>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370898F4-6277-3EE7-B12B-A5AB939583FF}"/>
              </a:ext>
            </a:extLst>
          </p:cNvPr>
          <p:cNvSpPr txBox="1"/>
          <p:nvPr/>
        </p:nvSpPr>
        <p:spPr>
          <a:xfrm>
            <a:off x="92148" y="4558725"/>
            <a:ext cx="4104167"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29150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88F3E-B56D-4E45-976E-435151F626CA}"/>
              </a:ext>
            </a:extLst>
          </p:cNvPr>
          <p:cNvSpPr>
            <a:spLocks noGrp="1"/>
          </p:cNvSpPr>
          <p:nvPr>
            <p:ph type="sldNum" sz="quarter" idx="10"/>
          </p:nvPr>
        </p:nvSpPr>
        <p:spPr/>
        <p:txBody>
          <a:bodyPr/>
          <a:lstStyle/>
          <a:p>
            <a:fld id="{A31BC165-9948-4D44-9132-23D9FD3D60D5}" type="slidenum">
              <a:rPr lang="en-US" smtClean="0"/>
              <a:t>13</a:t>
            </a:fld>
            <a:endParaRPr lang="en-US"/>
          </a:p>
        </p:txBody>
      </p:sp>
      <p:pic>
        <p:nvPicPr>
          <p:cNvPr id="12" name="Picture 11" descr="Top Services by Partner: Providers&#10;The most common services provided through contracts with hospitals or health systems and Accountable Care Organizations are:&#10;Hospital or Health System&#10;1. Case management/care coordination/service coordination&#10;2. Assessment or screening for SDOH needs &#10;3. Person-centered planning&#10;4. Transitions from hospital to home&#10;5. Participant-directed care/Caregiver support/training/engagement&#10;ACO&#10;1. Case management/care coordination/service coordination&#10;2. Assessment or screening for SDOH needs &#10;3. Nutrition program (e.g., counseling, meal provision)&#10;4. Caregiver support/training/engagement&#10;5. Assessment for LTSS eligibility (including level of care/functional assessment)&#10;">
            <a:extLst>
              <a:ext uri="{FF2B5EF4-FFF2-40B4-BE49-F238E27FC236}">
                <a16:creationId xmlns:a16="http://schemas.microsoft.com/office/drawing/2014/main" id="{D85BD964-FBE4-679F-EAC1-B812C5FDF0D0}"/>
              </a:ext>
            </a:extLst>
          </p:cNvPr>
          <p:cNvPicPr>
            <a:picLocks noChangeAspect="1"/>
          </p:cNvPicPr>
          <p:nvPr/>
        </p:nvPicPr>
        <p:blipFill>
          <a:blip r:embed="rId3"/>
          <a:stretch>
            <a:fillRect/>
          </a:stretch>
        </p:blipFill>
        <p:spPr>
          <a:xfrm>
            <a:off x="0" y="0"/>
            <a:ext cx="9144000" cy="5143500"/>
          </a:xfrm>
          <a:prstGeom prst="rect">
            <a:avLst/>
          </a:prstGeom>
        </p:spPr>
      </p:pic>
      <p:sp>
        <p:nvSpPr>
          <p:cNvPr id="13" name="TextBox 12">
            <a:extLst>
              <a:ext uri="{FF2B5EF4-FFF2-40B4-BE49-F238E27FC236}">
                <a16:creationId xmlns:a16="http://schemas.microsoft.com/office/drawing/2014/main" id="{A32F8C79-6D3A-B747-7F3E-1E99CB27DEF6}"/>
              </a:ext>
            </a:extLst>
          </p:cNvPr>
          <p:cNvSpPr txBox="1"/>
          <p:nvPr/>
        </p:nvSpPr>
        <p:spPr>
          <a:xfrm>
            <a:off x="92148" y="4558725"/>
            <a:ext cx="4104167"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49670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E771D-1377-A73E-5399-FAED54E036CB}"/>
              </a:ext>
            </a:extLst>
          </p:cNvPr>
          <p:cNvSpPr>
            <a:spLocks noGrp="1"/>
          </p:cNvSpPr>
          <p:nvPr>
            <p:ph type="sldNum" sz="quarter" idx="10"/>
          </p:nvPr>
        </p:nvSpPr>
        <p:spPr/>
        <p:txBody>
          <a:bodyPr/>
          <a:lstStyle/>
          <a:p>
            <a:fld id="{A31BC165-9948-4D44-9132-23D9FD3D60D5}" type="slidenum">
              <a:rPr lang="en-US" smtClean="0"/>
              <a:t>14</a:t>
            </a:fld>
            <a:endParaRPr lang="en-US"/>
          </a:p>
        </p:txBody>
      </p:sp>
      <p:sp>
        <p:nvSpPr>
          <p:cNvPr id="8" name="TextBox 7">
            <a:extLst>
              <a:ext uri="{FF2B5EF4-FFF2-40B4-BE49-F238E27FC236}">
                <a16:creationId xmlns:a16="http://schemas.microsoft.com/office/drawing/2014/main" id="{82233B0E-3B9C-4158-547D-A1F225468389}"/>
              </a:ext>
            </a:extLst>
          </p:cNvPr>
          <p:cNvSpPr txBox="1"/>
          <p:nvPr/>
        </p:nvSpPr>
        <p:spPr>
          <a:xfrm>
            <a:off x="0" y="4345666"/>
            <a:ext cx="2897024"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a:t>
            </a:r>
          </a:p>
        </p:txBody>
      </p:sp>
      <p:pic>
        <p:nvPicPr>
          <p:cNvPr id="4" name="Picture 3" descr="A colored map indicating network and CBO-health care contracting activity across the country. The map indicates states in four categories. These are: states in which there is contracting and network activity, states in which there is contracting but no known network activity, states in which CBOs are pursuing contracting and states in which there is no activity. &#10;States with network and contract activity include Alabama, California, Connecticut, Florida, Georgia, Iowa, Illinois, Indiana, Kansas, Kentucky, Louisiana, Massachusetts, Maryland, Maine, Michigan, Minnesota, Missouri, North Carolina, New Hampshire, Nevada, New York, Ohio, Oregon, Pennsylvania, Tennessee, Texas, Virginia, Vermont, Washington and Wisconsin.&#10;States with contracting but no network activity include Arkansas, Arizona, Colorado, Idaho, Mississippi, Montana, Nebraska, New Mexico, Oklahoma, South Carolina, South Dakota, Utah and West Virginia.&#10;States that are pursuing contracting include New Jersey.&#10;States that have no known activity include Alaska, Delaware, Hawaii, North Dakota, Rhode Island and Wyoming. &#10;">
            <a:extLst>
              <a:ext uri="{FF2B5EF4-FFF2-40B4-BE49-F238E27FC236}">
                <a16:creationId xmlns:a16="http://schemas.microsoft.com/office/drawing/2014/main" id="{321E0A6C-E6BA-3085-FB13-5AD62CF5C9FC}"/>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CD76702-F12E-8AA1-1A03-AF6181D10DF1}"/>
              </a:ext>
            </a:extLst>
          </p:cNvPr>
          <p:cNvSpPr txBox="1"/>
          <p:nvPr/>
        </p:nvSpPr>
        <p:spPr>
          <a:xfrm>
            <a:off x="0" y="4345666"/>
            <a:ext cx="289702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54143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562F80-9028-31EF-F2DA-9C437BA68BAF}"/>
              </a:ext>
            </a:extLst>
          </p:cNvPr>
          <p:cNvSpPr>
            <a:spLocks noGrp="1"/>
          </p:cNvSpPr>
          <p:nvPr>
            <p:ph type="sldNum" sz="quarter" idx="10"/>
          </p:nvPr>
        </p:nvSpPr>
        <p:spPr/>
        <p:txBody>
          <a:bodyPr/>
          <a:lstStyle/>
          <a:p>
            <a:fld id="{A31BC165-9948-4D44-9132-23D9FD3D60D5}" type="slidenum">
              <a:rPr lang="en-US" smtClean="0"/>
              <a:t>2</a:t>
            </a:fld>
            <a:endParaRPr lang="en-US"/>
          </a:p>
        </p:txBody>
      </p:sp>
      <p:pic>
        <p:nvPicPr>
          <p:cNvPr id="6" name="Picture 5" descr="Overall contracting status by year. Two pie charts showing the percentage of community-based organizations (CBOs) that are contracting with health care entities in 2017 and 2023. &#10;• In 2017 38 percent of CBOs were contracting with health care entities. &#10;• In 2023, the percentage of CBOs contracting with health care entities increased to 47 percent.&#10;• In addition, 86 percent of contracting CBOs in 2023 have had a contract renewed by a partner. &#10;">
            <a:extLst>
              <a:ext uri="{FF2B5EF4-FFF2-40B4-BE49-F238E27FC236}">
                <a16:creationId xmlns:a16="http://schemas.microsoft.com/office/drawing/2014/main" id="{9ECF51CE-2133-0ABB-3AEF-E5AD8AA6034F}"/>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4A65A118-71C7-A07D-122A-FDC786B3033D}"/>
              </a:ext>
            </a:extLst>
          </p:cNvPr>
          <p:cNvSpPr txBox="1"/>
          <p:nvPr/>
        </p:nvSpPr>
        <p:spPr>
          <a:xfrm>
            <a:off x="0" y="4345666"/>
            <a:ext cx="289702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86012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EBF885-4FCF-6A8D-A19D-BFF47C2E3FF2}"/>
              </a:ext>
            </a:extLst>
          </p:cNvPr>
          <p:cNvSpPr>
            <a:spLocks noGrp="1"/>
          </p:cNvSpPr>
          <p:nvPr>
            <p:ph type="sldNum" sz="quarter" idx="10"/>
          </p:nvPr>
        </p:nvSpPr>
        <p:spPr/>
        <p:txBody>
          <a:bodyPr/>
          <a:lstStyle/>
          <a:p>
            <a:fld id="{A31BC165-9948-4D44-9132-23D9FD3D60D5}" type="slidenum">
              <a:rPr lang="en-US" smtClean="0"/>
              <a:t>3</a:t>
            </a:fld>
            <a:endParaRPr lang="en-US"/>
          </a:p>
        </p:txBody>
      </p:sp>
      <p:pic>
        <p:nvPicPr>
          <p:cNvPr id="5" name="Picture 4" descr="Community Care Hubs (CCHs). Growing proportions of CBOs are contracting through networks led by CCHs. Bar graph showing the percentage of CBOs in 2017 and 2023 that entered into their contracts as part of a network. In 2017 the percentage was 20 percent, and in 2023 it was 36 percent.&#10;Text also reads: CCHs are community-focused entities supporting networks of CBOs providing services addressing health-related social needs. Hubs centralize administrative functions and operational infrastructure.&#10;• 31% are a CCH only; 48% are a CCH and also a AAA; 21% are a CCH and another type of CBO. &#10;• 57% have a separate legal structure such as an LLC or 501c3.&#10;• 64% fund their administrative functions with health care contracts&#10;• 75% have formal data sharing agreements with network members&#10;">
            <a:extLst>
              <a:ext uri="{FF2B5EF4-FFF2-40B4-BE49-F238E27FC236}">
                <a16:creationId xmlns:a16="http://schemas.microsoft.com/office/drawing/2014/main" id="{6A5BAD18-88C6-B94E-E0E8-DC1525035670}"/>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E0C0E06D-5B8B-3E9E-6316-45BF78D24C09}"/>
              </a:ext>
            </a:extLst>
          </p:cNvPr>
          <p:cNvSpPr txBox="1"/>
          <p:nvPr/>
        </p:nvSpPr>
        <p:spPr>
          <a:xfrm>
            <a:off x="92148" y="4558725"/>
            <a:ext cx="4104167"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422789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8DC17C-DFEF-6698-67B2-D76481F2B3C7}"/>
              </a:ext>
            </a:extLst>
          </p:cNvPr>
          <p:cNvSpPr>
            <a:spLocks noGrp="1"/>
          </p:cNvSpPr>
          <p:nvPr>
            <p:ph type="sldNum" sz="quarter" idx="10"/>
          </p:nvPr>
        </p:nvSpPr>
        <p:spPr/>
        <p:txBody>
          <a:bodyPr/>
          <a:lstStyle/>
          <a:p>
            <a:fld id="{A31BC165-9948-4D44-9132-23D9FD3D60D5}" type="slidenum">
              <a:rPr lang="en-US" smtClean="0"/>
              <a:t>4</a:t>
            </a:fld>
            <a:endParaRPr lang="en-US"/>
          </a:p>
        </p:txBody>
      </p:sp>
      <p:sp>
        <p:nvSpPr>
          <p:cNvPr id="3" name="TextBox 2">
            <a:extLst>
              <a:ext uri="{FF2B5EF4-FFF2-40B4-BE49-F238E27FC236}">
                <a16:creationId xmlns:a16="http://schemas.microsoft.com/office/drawing/2014/main" id="{09A220CB-1091-2F33-C379-C9247DB097CE}"/>
              </a:ext>
            </a:extLst>
          </p:cNvPr>
          <p:cNvSpPr txBox="1"/>
          <p:nvPr/>
        </p:nvSpPr>
        <p:spPr>
          <a:xfrm>
            <a:off x="0" y="4345666"/>
            <a:ext cx="2897024"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lang="en-US" sz="800" b="0" i="0" u="none" strike="noStrike">
                <a:solidFill>
                  <a:srgbClr val="2F6B9A"/>
                </a:solidFill>
                <a:effectLst/>
                <a:latin typeface="Verdana" panose="020B0604030504040204" pitchFamily="34" charset="0"/>
                <a:ea typeface="Verdana" panose="020B0604030504040204" pitchFamily="34" charset="0"/>
              </a:rPr>
              <a:t>LINK</a:t>
            </a:r>
            <a:endParaRPr kumimoji="0" lang="en-US" sz="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pic>
        <p:nvPicPr>
          <p:cNvPr id="5" name="Picture 4" descr="Bar chart showing the most common health care partners for CBOs with contracts.&#10;• 47% have a contract with a Medicaid managed care plan&#10;• 27% have a contract with a State Medicaid agency&#10;• 25% have a contract with a hospital or health system&#10;• 24% with a Veterans Administration Medical Center&#10;• 23% Commercial or employer-sponsored health insurance plan&#10;• 21% Medicare Advantage plan, including Special Needs Plans (SNPs)&#10;• 18% Medicare-Medicaid plan&#10;• 15% Accountable Care Organization (ACO) or Health Home&#10;• 10% Medicare Fee-for-Service&#10;• 10% Health care center or clinic&#10;• 7% Primary care entity&#10;• 6% PACE &#10;Additional text indicates that the percentage of CBOs contracting with Medicare Advantage plans has increased from 5% in 2017.&#10;">
            <a:extLst>
              <a:ext uri="{FF2B5EF4-FFF2-40B4-BE49-F238E27FC236}">
                <a16:creationId xmlns:a16="http://schemas.microsoft.com/office/drawing/2014/main" id="{DC9CA13A-D314-62C3-FDE5-587856FFDDEA}"/>
              </a:ext>
            </a:extLst>
          </p:cNvPr>
          <p:cNvPicPr>
            <a:picLocks noChangeAspect="1"/>
          </p:cNvPicPr>
          <p:nvPr/>
        </p:nvPicPr>
        <p:blipFill>
          <a:blip r:embed="rId3"/>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033B9D00-958E-93CE-62B3-CFAB31F6A6F3}"/>
              </a:ext>
            </a:extLst>
          </p:cNvPr>
          <p:cNvSpPr txBox="1"/>
          <p:nvPr/>
        </p:nvSpPr>
        <p:spPr>
          <a:xfrm>
            <a:off x="0" y="4345666"/>
            <a:ext cx="289702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40536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D82C84-391A-9364-A871-1DF4AC3020CD}"/>
              </a:ext>
            </a:extLst>
          </p:cNvPr>
          <p:cNvSpPr>
            <a:spLocks noGrp="1"/>
          </p:cNvSpPr>
          <p:nvPr>
            <p:ph type="sldNum" sz="quarter" idx="10"/>
          </p:nvPr>
        </p:nvSpPr>
        <p:spPr/>
        <p:txBody>
          <a:bodyPr/>
          <a:lstStyle/>
          <a:p>
            <a:fld id="{A31BC165-9948-4D44-9132-23D9FD3D60D5}" type="slidenum">
              <a:rPr lang="en-US" smtClean="0"/>
              <a:t>5</a:t>
            </a:fld>
            <a:endParaRPr lang="en-US"/>
          </a:p>
        </p:txBody>
      </p:sp>
      <p:pic>
        <p:nvPicPr>
          <p:cNvPr id="4" name="Picture 3" descr="Bar chart showing how the percentage of CBOs contracting with certain health care partners has increased over time.&#10;• In 2017 35% of CBOs were contracting with Medicaid managed care plans, compared with 47% in 2023&#10;• In 2017 5% of CBOs were contracting with Medicare Advantage plans, compared with 21% in 2023&#10;• In 2017 6% of CBOs were contracting with Accountable Care Organizations, compared with 15% in 2023&#10;• In 2017 4% of CBOs were billing Medicare Fee for Service compared with 10% in 2023.&#10;">
            <a:extLst>
              <a:ext uri="{FF2B5EF4-FFF2-40B4-BE49-F238E27FC236}">
                <a16:creationId xmlns:a16="http://schemas.microsoft.com/office/drawing/2014/main" id="{654C3A78-77EA-BED2-D4AF-D0FC629BE2F4}"/>
              </a:ext>
            </a:extLst>
          </p:cNvPr>
          <p:cNvPicPr>
            <a:picLocks noChangeAspect="1"/>
          </p:cNvPicPr>
          <p:nvPr/>
        </p:nvPicPr>
        <p:blipFill>
          <a:blip r:embed="rId3"/>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829001F7-926A-FFC4-60E9-750C24517594}"/>
              </a:ext>
            </a:extLst>
          </p:cNvPr>
          <p:cNvSpPr txBox="1"/>
          <p:nvPr/>
        </p:nvSpPr>
        <p:spPr>
          <a:xfrm>
            <a:off x="0" y="4144388"/>
            <a:ext cx="2278136"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34636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82840A-CEBB-F5F3-00C5-25EB951E7A9B}"/>
              </a:ext>
            </a:extLst>
          </p:cNvPr>
          <p:cNvSpPr>
            <a:spLocks noGrp="1"/>
          </p:cNvSpPr>
          <p:nvPr>
            <p:ph type="sldNum" sz="quarter" idx="10"/>
          </p:nvPr>
        </p:nvSpPr>
        <p:spPr/>
        <p:txBody>
          <a:bodyPr/>
          <a:lstStyle/>
          <a:p>
            <a:fld id="{A31BC165-9948-4D44-9132-23D9FD3D60D5}" type="slidenum">
              <a:rPr lang="en-US" smtClean="0"/>
              <a:t>6</a:t>
            </a:fld>
            <a:endParaRPr lang="en-US"/>
          </a:p>
        </p:txBody>
      </p:sp>
      <p:pic>
        <p:nvPicPr>
          <p:cNvPr id="4" name="Picture 3" descr="Bar chart showing the percentage of CBOs providing most common services through contracts with health care entities.&#10;• 57% of CBOs with contracts are providing care management/care coordination service coordination&#10;• 40% are providing assessment or screening for SDOH needs (e.g., food security, affordable housing, transportation)&#10;• 40% are providing assessment for long-term services and supports (LTSS) eligibility, including level of care or functional assessment &#10;• 35% are providing person-centered planning&#10;• 34% are providing home care (e.g., homemaker, personal assistance, personal care)&#10;• 34% are providing nutrition program (e.g., counseling, meal provision)&#10;• 31% are providing transitions from hospital to home, including discharge planning and hospital readmission prevention program&#10;• 31% are providing caregiver support/training/engagement&#10;• 27% are providing transportation (medical or non-medical)&#10;• 25% are providing participant-directed care&#10;• 24% are providing institutional transition or diversion (e.g., from nursing facility to home)&#10;">
            <a:extLst>
              <a:ext uri="{FF2B5EF4-FFF2-40B4-BE49-F238E27FC236}">
                <a16:creationId xmlns:a16="http://schemas.microsoft.com/office/drawing/2014/main" id="{14B7368E-4A5B-F563-04A8-0FEAE4298594}"/>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34366757-1D4D-95D8-8B46-EB0047536C1C}"/>
              </a:ext>
            </a:extLst>
          </p:cNvPr>
          <p:cNvSpPr txBox="1"/>
          <p:nvPr/>
        </p:nvSpPr>
        <p:spPr>
          <a:xfrm>
            <a:off x="0" y="4345666"/>
            <a:ext cx="289702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81735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9291D8-BA58-FF68-943B-21550E69EB8D}"/>
              </a:ext>
            </a:extLst>
          </p:cNvPr>
          <p:cNvSpPr>
            <a:spLocks noGrp="1"/>
          </p:cNvSpPr>
          <p:nvPr>
            <p:ph type="sldNum" sz="quarter" idx="10"/>
          </p:nvPr>
        </p:nvSpPr>
        <p:spPr/>
        <p:txBody>
          <a:bodyPr/>
          <a:lstStyle/>
          <a:p>
            <a:fld id="{A31BC165-9948-4D44-9132-23D9FD3D60D5}" type="slidenum">
              <a:rPr lang="en-US" smtClean="0"/>
              <a:t>7</a:t>
            </a:fld>
            <a:endParaRPr lang="en-US"/>
          </a:p>
        </p:txBody>
      </p:sp>
      <p:pic>
        <p:nvPicPr>
          <p:cNvPr id="5" name="Picture 4" descr="Bar chart showing how the percentage of CBOs providing certain services through contracts has increased over time.&#10;• In 2017, 22% of CBOs provided person-centered planning through contracts, compared with 35% in 2023.&#10;• In 2017 27% of CBOs provided home care, compared with 34% in 2023.&#10;• In 2017 26% of CBOs provided nutrition programs, compared with 34% in 2023.&#10;• In 2017 18% of CBOs provided caregiver support/training/engagement compared with 31% in 2023.&#10;• In 2017, 21% of CBOs provided transportation, compared with 27% in 2023&#10;• And in 2017 21% of CBOs provided participant-directed care, compared with 25% of CBOs in 2023.&#10;">
            <a:extLst>
              <a:ext uri="{FF2B5EF4-FFF2-40B4-BE49-F238E27FC236}">
                <a16:creationId xmlns:a16="http://schemas.microsoft.com/office/drawing/2014/main" id="{E816B539-E73B-9BAE-1AA0-C2BAFFD142A6}"/>
              </a:ext>
            </a:extLst>
          </p:cNvPr>
          <p:cNvPicPr>
            <a:picLocks noChangeAspect="1"/>
          </p:cNvPicPr>
          <p:nvPr/>
        </p:nvPicPr>
        <p:blipFill>
          <a:blip r:embed="rId3"/>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F8786853-8D8C-75BA-36E1-A52A161690C0}"/>
              </a:ext>
            </a:extLst>
          </p:cNvPr>
          <p:cNvSpPr txBox="1"/>
          <p:nvPr/>
        </p:nvSpPr>
        <p:spPr>
          <a:xfrm>
            <a:off x="0" y="4345666"/>
            <a:ext cx="289702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4513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20ED5E-A511-EB02-82D7-E09400387E56}"/>
              </a:ext>
            </a:extLst>
          </p:cNvPr>
          <p:cNvSpPr>
            <a:spLocks noGrp="1"/>
          </p:cNvSpPr>
          <p:nvPr>
            <p:ph type="sldNum" sz="quarter" idx="10"/>
          </p:nvPr>
        </p:nvSpPr>
        <p:spPr/>
        <p:txBody>
          <a:bodyPr/>
          <a:lstStyle/>
          <a:p>
            <a:fld id="{A31BC165-9948-4D44-9132-23D9FD3D60D5}" type="slidenum">
              <a:rPr lang="en-US" smtClean="0"/>
              <a:t>8</a:t>
            </a:fld>
            <a:endParaRPr lang="en-US"/>
          </a:p>
        </p:txBody>
      </p:sp>
      <p:pic>
        <p:nvPicPr>
          <p:cNvPr id="8" name="Picture 7" descr="The Top 5 most commonly reported benefits of contracting include:&#10;• 48% positioned our organization or network as a valuable health care partner&#10;• 43% expanded visibility of our organization or network in the community&#10;• 41% increased number of people served&#10;• 37% increased organizational net revenue&#10;• 35% enhanced our organizations' or network's sustainability&#10;">
            <a:extLst>
              <a:ext uri="{FF2B5EF4-FFF2-40B4-BE49-F238E27FC236}">
                <a16:creationId xmlns:a16="http://schemas.microsoft.com/office/drawing/2014/main" id="{9B0D865C-E090-2D01-5761-2D77D6D60ADA}"/>
              </a:ext>
            </a:extLst>
          </p:cNvPr>
          <p:cNvPicPr>
            <a:picLocks noChangeAspect="1"/>
          </p:cNvPicPr>
          <p:nvPr/>
        </p:nvPicPr>
        <p:blipFill>
          <a:blip r:embed="rId3"/>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3E38089D-BAEE-CFF3-CB50-024C12C2BF57}"/>
              </a:ext>
            </a:extLst>
          </p:cNvPr>
          <p:cNvSpPr txBox="1"/>
          <p:nvPr/>
        </p:nvSpPr>
        <p:spPr>
          <a:xfrm>
            <a:off x="0" y="4345666"/>
            <a:ext cx="289702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86017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FB8053-C2D2-F3FF-274D-D7C6D5F22AF8}"/>
              </a:ext>
            </a:extLst>
          </p:cNvPr>
          <p:cNvSpPr>
            <a:spLocks noGrp="1"/>
          </p:cNvSpPr>
          <p:nvPr>
            <p:ph type="sldNum" sz="quarter" idx="10"/>
          </p:nvPr>
        </p:nvSpPr>
        <p:spPr/>
        <p:txBody>
          <a:bodyPr/>
          <a:lstStyle/>
          <a:p>
            <a:fld id="{A31BC165-9948-4D44-9132-23D9FD3D60D5}" type="slidenum">
              <a:rPr lang="en-US" smtClean="0"/>
              <a:t>9</a:t>
            </a:fld>
            <a:endParaRPr lang="en-US"/>
          </a:p>
        </p:txBody>
      </p:sp>
      <p:pic>
        <p:nvPicPr>
          <p:cNvPr id="4" name="Picture 3" descr="Tables showing most common contracting challenges. There is a table for challenge when establishing the contract and for challenge during the contract.&#10;Challenges when establishing contract&#10;• Negotiation of price and/or contract terms 41%&#10;• Lack of awareness by health care entities of CBO programs and services 40%&#10;• Time it takes to establish a contract 35%&#10;• Common understanding of proposed programs or services 32%&#10;• State program policy design and implementation 20%&#10;• Referrals and volume 20%&#10;Challenges during the contracting relationship&#10;• Lack of awareness by health care entities of CBO programs and services 37%&#10;• Staff turnover in the health care entity 30%&#10;• Negotiation of price or contract terms 29%&#10;• Referrals and volume 26%&#10;• Staff turnover or shortages in your organization 23%&#10;">
            <a:extLst>
              <a:ext uri="{FF2B5EF4-FFF2-40B4-BE49-F238E27FC236}">
                <a16:creationId xmlns:a16="http://schemas.microsoft.com/office/drawing/2014/main" id="{B1FC912B-1CCE-082E-7744-9A5AED631426}"/>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1C1D1C8F-D891-9D95-1BFA-E548B38FD633}"/>
              </a:ext>
            </a:extLst>
          </p:cNvPr>
          <p:cNvSpPr txBox="1"/>
          <p:nvPr/>
        </p:nvSpPr>
        <p:spPr>
          <a:xfrm>
            <a:off x="0" y="4345666"/>
            <a:ext cx="289702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data used in this graph was collected through a survey conducted by Scripps Gerontology Center at Miami University on behalf of the Aging and Disability Business Institute, led by USAging. For more information, visit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https://bit.ly/Nexus-of-Social-Care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13871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c5520ee-bb70-4b28-bd89-1e782c1429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12A10575F5ED4484D08384DA310B3C" ma:contentTypeVersion="18" ma:contentTypeDescription="Create a new document." ma:contentTypeScope="" ma:versionID="13acdbd2ed0d3d22aa0147cf51b9c0fe">
  <xsd:schema xmlns:xsd="http://www.w3.org/2001/XMLSchema" xmlns:xs="http://www.w3.org/2001/XMLSchema" xmlns:p="http://schemas.microsoft.com/office/2006/metadata/properties" xmlns:ns3="5c5520ee-bb70-4b28-bd89-1e782c142984" xmlns:ns4="fbde8000-0152-4571-a61c-923426ca71b9" targetNamespace="http://schemas.microsoft.com/office/2006/metadata/properties" ma:root="true" ma:fieldsID="be5edc26de0f4a3f5ba270e98c5e3975" ns3:_="" ns4:_="">
    <xsd:import namespace="5c5520ee-bb70-4b28-bd89-1e782c142984"/>
    <xsd:import namespace="fbde8000-0152-4571-a61c-923426ca71b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520ee-bb70-4b28-bd89-1e782c1429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de8000-0152-4571-a61c-923426ca71b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EADFC9-8F80-4184-8726-D1A13164D846}">
  <ds:schemaRefs>
    <ds:schemaRef ds:uri="http://www.w3.org/XML/1998/namespace"/>
    <ds:schemaRef ds:uri="http://schemas.microsoft.com/office/2006/documentManagement/types"/>
    <ds:schemaRef ds:uri="5c5520ee-bb70-4b28-bd89-1e782c142984"/>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fbde8000-0152-4571-a61c-923426ca71b9"/>
    <ds:schemaRef ds:uri="http://purl.org/dc/terms/"/>
  </ds:schemaRefs>
</ds:datastoreItem>
</file>

<file path=customXml/itemProps2.xml><?xml version="1.0" encoding="utf-8"?>
<ds:datastoreItem xmlns:ds="http://schemas.openxmlformats.org/officeDocument/2006/customXml" ds:itemID="{23110816-59E0-46FA-BEC0-C68CED9E2E59}">
  <ds:schemaRefs>
    <ds:schemaRef ds:uri="http://schemas.microsoft.com/sharepoint/v3/contenttype/forms"/>
  </ds:schemaRefs>
</ds:datastoreItem>
</file>

<file path=customXml/itemProps3.xml><?xml version="1.0" encoding="utf-8"?>
<ds:datastoreItem xmlns:ds="http://schemas.openxmlformats.org/officeDocument/2006/customXml" ds:itemID="{B8E496ED-2F92-41D2-8280-8F98CA0CA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5520ee-bb70-4b28-bd89-1e782c142984"/>
    <ds:schemaRef ds:uri="fbde8000-0152-4571-a61c-923426ca7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TotalTime>
  <Words>2035</Words>
  <Application>Microsoft Office PowerPoint</Application>
  <PresentationFormat>On-screen Show (16:9)</PresentationFormat>
  <Paragraphs>142</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Basic Sans</vt:lpstr>
      <vt:lpstr>Basic Sans Bold</vt:lpstr>
      <vt:lpstr>Calibri</vt:lpstr>
      <vt:lpstr>Lucida Grande</vt:lpstr>
      <vt:lpstr>Museo 300</vt:lpstr>
      <vt:lpstr>Museo Slab 500</vt:lpstr>
      <vt:lpstr>Verdana</vt:lpstr>
      <vt:lpstr>Office Theme</vt:lpstr>
      <vt:lpstr>2023 RFI Survey Toolkit  Results from the 2023 CBO-Health Care Contracting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Zaczek</dc:creator>
  <cp:lastModifiedBy>Beth Blair</cp:lastModifiedBy>
  <cp:revision>8</cp:revision>
  <dcterms:created xsi:type="dcterms:W3CDTF">2019-09-04T16:07:39Z</dcterms:created>
  <dcterms:modified xsi:type="dcterms:W3CDTF">2024-08-01T15:42:57Z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0x0101005212A10575F5ED4484D08384DA310B3C</vt:lpwstr>
  </property>
  <property fmtid="{D5CDD505-2E9C-101B-9397-08002B2CF9AE}" pid="3" name="Order">
    <vt:r8>1573300</vt:r8>
  </property>
  <property fmtid="{D5CDD505-2E9C-101B-9397-08002B2CF9AE}" pid="4" name="MediaServiceImageTags">
    <vt:lpwstr/>
  </property>
</Properties>
</file>