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3" r:id="rId1"/>
  </p:sldMasterIdLst>
  <p:notesMasterIdLst>
    <p:notesMasterId r:id="rId21"/>
  </p:notesMasterIdLst>
  <p:sldIdLst>
    <p:sldId id="256" r:id="rId2"/>
    <p:sldId id="518" r:id="rId3"/>
    <p:sldId id="257" r:id="rId4"/>
    <p:sldId id="520" r:id="rId5"/>
    <p:sldId id="519" r:id="rId6"/>
    <p:sldId id="521" r:id="rId7"/>
    <p:sldId id="522" r:id="rId8"/>
    <p:sldId id="523" r:id="rId9"/>
    <p:sldId id="524" r:id="rId10"/>
    <p:sldId id="525" r:id="rId11"/>
    <p:sldId id="526" r:id="rId12"/>
    <p:sldId id="527" r:id="rId13"/>
    <p:sldId id="528" r:id="rId14"/>
    <p:sldId id="529" r:id="rId15"/>
    <p:sldId id="530" r:id="rId16"/>
    <p:sldId id="531" r:id="rId17"/>
    <p:sldId id="532" r:id="rId18"/>
    <p:sldId id="533" r:id="rId19"/>
    <p:sldId id="534" r:id="rId20"/>
  </p:sldIdLst>
  <p:sldSz cx="9144000" cy="6858000" type="screen4x3"/>
  <p:notesSz cx="7010400" cy="9296400"/>
  <p:embeddedFontLst>
    <p:embeddedFont>
      <p:font typeface="Lato" panose="020F0502020204030203" pitchFamily="34"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OakCIhSKGTf8ii/IF+syO5/bY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8" autoAdjust="0"/>
    <p:restoredTop sz="61277" autoAdjust="0"/>
  </p:normalViewPr>
  <p:slideViewPr>
    <p:cSldViewPr snapToGrid="0">
      <p:cViewPr varScale="1">
        <p:scale>
          <a:sx n="98" d="100"/>
          <a:sy n="98" d="100"/>
        </p:scale>
        <p:origin x="2610" y="84"/>
      </p:cViewPr>
      <p:guideLst>
        <p:guide orient="horz" pos="2160"/>
        <p:guide pos="2880"/>
      </p:guideLst>
    </p:cSldViewPr>
  </p:slideViewPr>
  <p:outlineViewPr>
    <p:cViewPr>
      <p:scale>
        <a:sx n="33" d="100"/>
        <a:sy n="33" d="100"/>
      </p:scale>
      <p:origin x="0" y="-45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7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3"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b164a25f33_7_26:notes"/>
          <p:cNvSpPr txBox="1">
            <a:spLocks noGrp="1"/>
          </p:cNvSpPr>
          <p:nvPr>
            <p:ph type="body" idx="1"/>
          </p:nvPr>
        </p:nvSpPr>
        <p:spPr>
          <a:xfrm>
            <a:off x="685800" y="4400989"/>
            <a:ext cx="5486400" cy="36000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7" name="Google Shape;707;g2b164a25f33_7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53423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83994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53848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691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39686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73792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24785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70600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1309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9053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r>
              <a:rPr lang="en" sz="1800" dirty="0">
                <a:latin typeface="Verdana"/>
                <a:ea typeface="Verdana"/>
                <a:cs typeface="Verdana"/>
                <a:sym typeface="Verdana"/>
              </a:rPr>
              <a:t>All attendees of this webinar are in listen only mode for the duration of the webinar. That means your microphone or phone will be muted. But there are still ways you can engage with our speakers today. </a:t>
            </a:r>
            <a:endParaRPr sz="1800" dirty="0">
              <a:latin typeface="Calibri"/>
              <a:ea typeface="Calibri"/>
              <a:cs typeface="Calibri"/>
              <a:sym typeface="Calibri"/>
            </a:endParaRPr>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 dirty="0"/>
              <a:t>You can submit questions for the Speakers at any time during this presentation by clicking the Zoom Question and Answer or “Q&amp;A” button at the bottom of your screen. Type your question into the Q&amp;A box and submit. </a:t>
            </a:r>
            <a:r>
              <a:rPr lang="en" sz="1800" dirty="0">
                <a:latin typeface="Verdana"/>
                <a:ea typeface="Verdana"/>
                <a:cs typeface="Verdana"/>
                <a:sym typeface="Verdana"/>
              </a:rPr>
              <a:t>There will be time at the end of the webinar to address attendees’ questions.</a:t>
            </a:r>
            <a:endParaRPr sz="1800" dirty="0">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Please limit your use of the Chat Feature, another button at the bottom of your Zoom screen, for technical support. We have staff on the line to provide technical assistance at any time during the webinar. Click on the Chat button to submit a message to the host if you need technical support.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This webinar will be recorded, and we will share a link with you later this week. </a:t>
            </a: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86829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1764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r>
              <a:rPr lang="en-US" b="0" i="0" u="none" strike="noStrike" dirty="0">
                <a:solidFill>
                  <a:srgbClr val="000000"/>
                </a:solidFill>
                <a:effectLst/>
                <a:highlight>
                  <a:srgbClr val="FFFFFF"/>
                </a:highlight>
                <a:latin typeface="BasicSans-Regular"/>
              </a:rPr>
              <a:t>Such access can help older adults and people with disabilities live with dignity and independence in their homes and communities. The Business Institute serves as the national focal point to build the business acumen of Area Agencies on Aging and other CBOs.</a:t>
            </a:r>
          </a:p>
          <a:p>
            <a:pPr algn="l" fontAlgn="base"/>
            <a:endParaRPr lang="en-US" b="0" i="0" u="none" strike="noStrike" dirty="0">
              <a:solidFill>
                <a:srgbClr val="000000"/>
              </a:solidFill>
              <a:effectLst/>
              <a:highlight>
                <a:srgbClr val="FFFFFF"/>
              </a:highlight>
              <a:latin typeface="BasicSans-Regular"/>
            </a:endParaRPr>
          </a:p>
          <a:p>
            <a:pPr algn="l" fontAlgn="base"/>
            <a:r>
              <a:rPr lang="en-US" b="0" i="0" u="none" strike="noStrike" dirty="0">
                <a:solidFill>
                  <a:srgbClr val="444444"/>
                </a:solidFill>
                <a:effectLst/>
                <a:latin typeface="Lato" panose="020F0502020204030204" pitchFamily="34" charset="0"/>
              </a:rPr>
              <a:t>The Aging and Disability Business Institute (Business Institute) is led by </a:t>
            </a:r>
            <a:r>
              <a:rPr lang="en-US" b="0" i="0" u="none" strike="noStrike" dirty="0" err="1">
                <a:solidFill>
                  <a:srgbClr val="444444"/>
                </a:solidFill>
                <a:effectLst/>
                <a:latin typeface="Lato" panose="020F0502020204030204" pitchFamily="34" charset="0"/>
              </a:rPr>
              <a:t>USAging</a:t>
            </a:r>
            <a:r>
              <a:rPr lang="en-US" b="0" i="0" u="none" strike="noStrike" dirty="0">
                <a:solidFill>
                  <a:srgbClr val="444444"/>
                </a:solidFill>
                <a:effectLst/>
                <a:latin typeface="Lato" panose="020F0502020204030204" pitchFamily="34" charset="0"/>
              </a:rPr>
              <a:t> in partnership with the most experienced and respected organizations in the Aging and Disability Networks. Together, we provide community-based organizations (CBOs) with the tools to successfully adapt to a changing health care environment. CBOs can use these resources to enhance their organizational capacity and capitalize on new opportunities to contract with health care entities and diversify their funding.</a:t>
            </a:r>
          </a:p>
          <a:p>
            <a:pPr algn="l" fontAlgn="base"/>
            <a:endParaRPr lang="en-US" b="0" i="0" u="none" strike="noStrike" dirty="0">
              <a:solidFill>
                <a:srgbClr val="444444"/>
              </a:solidFill>
              <a:effectLst/>
              <a:latin typeface="Lato" panose="020F0502020204030203" pitchFamily="34" charset="0"/>
            </a:endParaRPr>
          </a:p>
          <a:p>
            <a:pPr algn="l" fontAlgn="base"/>
            <a:r>
              <a:rPr lang="en-US" b="0" i="0" u="none" strike="noStrike" dirty="0">
                <a:solidFill>
                  <a:srgbClr val="444444"/>
                </a:solidFill>
                <a:effectLst/>
                <a:latin typeface="Lato" panose="020F0502020204030203" pitchFamily="34" charset="0"/>
              </a:rPr>
              <a:t>The overarching vision of the Business Institute is to improve the health and well-being of older adults and people with disabilities through improved access to quality services and evidence-based programs. Access to these programs can help older adults and people with disabilities live with dignity and independence in their homes and communities.</a:t>
            </a:r>
          </a:p>
          <a:p>
            <a:pPr algn="l" fontAlgn="base"/>
            <a:endParaRPr lang="en-US" b="0" i="0" u="none" strike="noStrike" dirty="0">
              <a:solidFill>
                <a:srgbClr val="444444"/>
              </a:solidFill>
              <a:effectLst/>
              <a:latin typeface="Lato" panose="020F0502020204030203" pitchFamily="34" charset="0"/>
            </a:endParaRPr>
          </a:p>
          <a:p>
            <a:pPr algn="l" fontAlgn="base"/>
            <a:r>
              <a:rPr lang="en-US" b="0" i="0" u="none" strike="noStrike" dirty="0">
                <a:solidFill>
                  <a:srgbClr val="444444"/>
                </a:solidFill>
                <a:effectLst/>
                <a:latin typeface="Lato" panose="020F0502020204030203" pitchFamily="34" charset="0"/>
              </a:rPr>
              <a:t>The Business Institute supports aging and disability CBOs in effectively contracting with health care payers and providers. Connecting CBOs with health care entities leads to improved integration and coordination of medical and social support services that can improve the quality of life for older adults and people with disabilities.</a:t>
            </a:r>
          </a:p>
          <a:p>
            <a:pPr algn="l" fontAlgn="base"/>
            <a:endParaRPr lang="en-US" b="0" i="0" u="none" strike="noStrike" dirty="0">
              <a:solidFill>
                <a:srgbClr val="444444"/>
              </a:solidFill>
              <a:effectLst/>
              <a:latin typeface="Lato" panose="020F0502020204030203" pitchFamily="34" charset="0"/>
            </a:endParaRPr>
          </a:p>
          <a:p>
            <a:pPr algn="l" fontAlgn="base"/>
            <a:r>
              <a:rPr lang="en-US" b="0" i="0" u="none" strike="noStrike" dirty="0">
                <a:solidFill>
                  <a:srgbClr val="444444"/>
                </a:solidFill>
                <a:effectLst/>
                <a:latin typeface="Lato" panose="020F0502020204030203" pitchFamily="34" charset="0"/>
              </a:rPr>
              <a:t>As the national leader in building the business acumen of CBOs, the Business Institute consistently looks ahead to improve the future of aging and disability services.</a:t>
            </a:r>
          </a:p>
          <a:p>
            <a:pPr marL="0" marR="0" lvl="0" indent="0" algn="l" rtl="0">
              <a:lnSpc>
                <a:spcPct val="100000"/>
              </a:lnSpc>
              <a:spcBef>
                <a:spcPts val="0"/>
              </a:spcBef>
              <a:spcAft>
                <a:spcPts val="0"/>
              </a:spcAft>
              <a:buClr>
                <a:schemeClr val="dk1"/>
              </a:buClr>
              <a:buSzPts val="1800"/>
              <a:buFont typeface="Verdana"/>
              <a:buNone/>
            </a:pP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95869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5598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2545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4120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dirty="0"/>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20125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divider" type="title">
  <p:cSld name="Section divider">
    <p:spTree>
      <p:nvGrpSpPr>
        <p:cNvPr id="1" name="Shape 57"/>
        <p:cNvGrpSpPr/>
        <p:nvPr/>
      </p:nvGrpSpPr>
      <p:grpSpPr>
        <a:xfrm>
          <a:off x="0" y="0"/>
          <a:ext cx="0" cy="0"/>
          <a:chOff x="0" y="0"/>
          <a:chExt cx="0" cy="0"/>
        </a:xfrm>
      </p:grpSpPr>
      <p:sp>
        <p:nvSpPr>
          <p:cNvPr id="58" name="Google Shape;58;p14"/>
          <p:cNvSpPr/>
          <p:nvPr/>
        </p:nvSpPr>
        <p:spPr>
          <a:xfrm>
            <a:off x="0" y="0"/>
            <a:ext cx="9144000" cy="5638800"/>
          </a:xfrm>
          <a:prstGeom prst="rect">
            <a:avLst/>
          </a:prstGeom>
          <a:solidFill>
            <a:srgbClr val="522E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9" name="Google Shape;59;p14"/>
          <p:cNvSpPr txBox="1">
            <a:spLocks noGrp="1"/>
          </p:cNvSpPr>
          <p:nvPr>
            <p:ph type="ctrTitle"/>
          </p:nvPr>
        </p:nvSpPr>
        <p:spPr>
          <a:xfrm>
            <a:off x="685800" y="1851768"/>
            <a:ext cx="7772400" cy="147002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subTitle" idx="1"/>
          </p:nvPr>
        </p:nvSpPr>
        <p:spPr>
          <a:xfrm>
            <a:off x="685800" y="3321791"/>
            <a:ext cx="6400800" cy="1752600"/>
          </a:xfrm>
          <a:prstGeom prst="rect">
            <a:avLst/>
          </a:prstGeom>
          <a:noFill/>
          <a:ln>
            <a:noFill/>
          </a:ln>
        </p:spPr>
        <p:txBody>
          <a:bodyPr spcFirstLastPara="1" wrap="square" lIns="91425" tIns="45700" rIns="91425" bIns="45700" anchor="t" anchorCtr="0">
            <a:normAutofit/>
          </a:bodyPr>
          <a:lstStyle>
            <a:lvl1pPr lvl="0" algn="l">
              <a:spcBef>
                <a:spcPts val="560"/>
              </a:spcBef>
              <a:spcAft>
                <a:spcPts val="0"/>
              </a:spcAft>
              <a:buClr>
                <a:srgbClr val="FF9E1C"/>
              </a:buClr>
              <a:buSzPts val="2800"/>
              <a:buFont typeface="Arial"/>
              <a:buNone/>
              <a:defRPr sz="2800" b="0" i="0">
                <a:solidFill>
                  <a:srgbClr val="FF9E1C"/>
                </a:solidFill>
                <a:latin typeface="Arial"/>
                <a:ea typeface="Arial"/>
                <a:cs typeface="Arial"/>
                <a:sym typeface="Arial"/>
              </a:defRPr>
            </a:lvl1pPr>
            <a:lvl2pPr lvl="1" algn="ctr">
              <a:spcBef>
                <a:spcPts val="560"/>
              </a:spcBef>
              <a:spcAft>
                <a:spcPts val="0"/>
              </a:spcAft>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1" name="Google Shape;61;p14"/>
          <p:cNvSpPr txBox="1">
            <a:spLocks noGrp="1"/>
          </p:cNvSpPr>
          <p:nvPr>
            <p:ph type="sldNum" idx="12"/>
          </p:nvPr>
        </p:nvSpPr>
        <p:spPr>
          <a:xfrm>
            <a:off x="8585947" y="101597"/>
            <a:ext cx="460562"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0820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57200" y="65034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619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628650" y="1825625"/>
            <a:ext cx="3886200" cy="4351339"/>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15"/>
          <p:cNvSpPr txBox="1">
            <a:spLocks noGrp="1"/>
          </p:cNvSpPr>
          <p:nvPr>
            <p:ph type="body" idx="2"/>
          </p:nvPr>
        </p:nvSpPr>
        <p:spPr>
          <a:xfrm>
            <a:off x="4629150" y="1825625"/>
            <a:ext cx="3886200" cy="4351339"/>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 name="Google Shape;66;p15"/>
          <p:cNvSpPr txBox="1">
            <a:spLocks noGrp="1"/>
          </p:cNvSpPr>
          <p:nvPr>
            <p:ph type="sldNum" idx="12"/>
          </p:nvPr>
        </p:nvSpPr>
        <p:spPr>
          <a:xfrm>
            <a:off x="6856834" y="631190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6734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71"/>
        <p:cNvGrpSpPr/>
        <p:nvPr/>
      </p:nvGrpSpPr>
      <p:grpSpPr>
        <a:xfrm>
          <a:off x="0" y="0"/>
          <a:ext cx="0" cy="0"/>
          <a:chOff x="0" y="0"/>
          <a:chExt cx="0" cy="0"/>
        </a:xfrm>
      </p:grpSpPr>
      <p:sp>
        <p:nvSpPr>
          <p:cNvPr id="72" name="Google Shape;72;p17"/>
          <p:cNvSpPr/>
          <p:nvPr/>
        </p:nvSpPr>
        <p:spPr>
          <a:xfrm>
            <a:off x="0" y="5648239"/>
            <a:ext cx="9144000" cy="12097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73" name="Google Shape;73;p17"/>
          <p:cNvPicPr preferRelativeResize="0"/>
          <p:nvPr/>
        </p:nvPicPr>
        <p:blipFill rotWithShape="1">
          <a:blip r:embed="rId2">
            <a:alphaModFix/>
          </a:blip>
          <a:srcRect/>
          <a:stretch/>
        </p:blipFill>
        <p:spPr>
          <a:xfrm>
            <a:off x="1112894" y="2877534"/>
            <a:ext cx="6918213" cy="1493987"/>
          </a:xfrm>
          <a:prstGeom prst="rect">
            <a:avLst/>
          </a:prstGeom>
          <a:noFill/>
          <a:ln>
            <a:noFill/>
          </a:ln>
        </p:spPr>
      </p:pic>
    </p:spTree>
    <p:extLst>
      <p:ext uri="{BB962C8B-B14F-4D97-AF65-F5344CB8AC3E}">
        <p14:creationId xmlns:p14="http://schemas.microsoft.com/office/powerpoint/2010/main" val="264174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74"/>
        <p:cNvGrpSpPr/>
        <p:nvPr/>
      </p:nvGrpSpPr>
      <p:grpSpPr>
        <a:xfrm>
          <a:off x="0" y="0"/>
          <a:ext cx="0" cy="0"/>
          <a:chOff x="0" y="0"/>
          <a:chExt cx="0" cy="0"/>
        </a:xfrm>
      </p:grpSpPr>
      <p:sp>
        <p:nvSpPr>
          <p:cNvPr id="75" name="Google Shape;75;p18"/>
          <p:cNvSpPr txBox="1">
            <a:spLocks noGrp="1"/>
          </p:cNvSpPr>
          <p:nvPr>
            <p:ph type="sldNum" idx="12"/>
          </p:nvPr>
        </p:nvSpPr>
        <p:spPr>
          <a:xfrm>
            <a:off x="8585947" y="101597"/>
            <a:ext cx="460562"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9170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650340"/>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006199"/>
              </a:buClr>
              <a:buSzPts val="3600"/>
              <a:buFont typeface="Basic"/>
              <a:buNone/>
              <a:defRPr sz="3600" b="1" i="0" u="none" strike="noStrike" cap="none">
                <a:solidFill>
                  <a:srgbClr val="006199"/>
                </a:solidFill>
                <a:latin typeface="Basic"/>
                <a:ea typeface="Basic"/>
                <a:cs typeface="Basic"/>
                <a:sym typeface="Bas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975903"/>
            <a:ext cx="8229600" cy="38331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600"/>
              </a:spcBef>
              <a:spcAft>
                <a:spcPts val="0"/>
              </a:spcAft>
              <a:buClr>
                <a:schemeClr val="dk1"/>
              </a:buClr>
              <a:buSzPts val="3000"/>
              <a:buFont typeface="Basic"/>
              <a:buNone/>
              <a:defRPr sz="3000" b="0" i="0" u="none" strike="noStrike" cap="none">
                <a:solidFill>
                  <a:schemeClr val="dk1"/>
                </a:solidFill>
                <a:latin typeface="Basic"/>
                <a:ea typeface="Basic"/>
                <a:cs typeface="Basic"/>
                <a:sym typeface="Basic"/>
              </a:defRPr>
            </a:lvl1pPr>
            <a:lvl2pPr marL="914400" marR="0" lvl="1" indent="-406400" algn="l" rtl="0">
              <a:spcBef>
                <a:spcPts val="560"/>
              </a:spcBef>
              <a:spcAft>
                <a:spcPts val="0"/>
              </a:spcAft>
              <a:buClr>
                <a:srgbClr val="522E6E"/>
              </a:buClr>
              <a:buSzPts val="2800"/>
              <a:buFont typeface="Arial"/>
              <a:buChar char="•"/>
              <a:defRPr sz="2800" b="0" i="0" u="none" strike="noStrike" cap="none">
                <a:solidFill>
                  <a:schemeClr val="dk1"/>
                </a:solidFill>
                <a:latin typeface="Basic"/>
                <a:ea typeface="Basic"/>
                <a:cs typeface="Basic"/>
                <a:sym typeface="Basic"/>
              </a:defRPr>
            </a:lvl2pPr>
            <a:lvl3pPr marL="1371600" marR="0" lvl="2" indent="-381000" algn="l" rtl="0">
              <a:spcBef>
                <a:spcPts val="480"/>
              </a:spcBef>
              <a:spcAft>
                <a:spcPts val="0"/>
              </a:spcAft>
              <a:buClr>
                <a:schemeClr val="dk1"/>
              </a:buClr>
              <a:buSzPts val="2400"/>
              <a:buFont typeface="Merriweather Sans"/>
              <a:buChar char="–"/>
              <a:defRPr sz="2400" b="0" i="0" u="none" strike="noStrike" cap="none">
                <a:solidFill>
                  <a:schemeClr val="dk1"/>
                </a:solidFill>
                <a:latin typeface="Basic"/>
                <a:ea typeface="Basic"/>
                <a:cs typeface="Basic"/>
                <a:sym typeface="Basic"/>
              </a:defRPr>
            </a:lvl3pPr>
            <a:lvl4pPr marL="1828800" marR="0" lvl="3" indent="-355600" algn="l" rtl="0">
              <a:spcBef>
                <a:spcPts val="400"/>
              </a:spcBef>
              <a:spcAft>
                <a:spcPts val="0"/>
              </a:spcAft>
              <a:buClr>
                <a:srgbClr val="522E6E"/>
              </a:buClr>
              <a:buSzPts val="2000"/>
              <a:buFont typeface="Arial"/>
              <a:buChar char="•"/>
              <a:defRPr sz="2000" b="0" i="0" u="none" strike="noStrike" cap="none">
                <a:solidFill>
                  <a:schemeClr val="dk1"/>
                </a:solidFill>
                <a:latin typeface="Basic"/>
                <a:ea typeface="Basic"/>
                <a:cs typeface="Basic"/>
                <a:sym typeface="Bas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Basic"/>
                <a:ea typeface="Basic"/>
                <a:cs typeface="Basic"/>
                <a:sym typeface="Bas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p:nvPr/>
        </p:nvSpPr>
        <p:spPr>
          <a:xfrm>
            <a:off x="0" y="0"/>
            <a:ext cx="9144000" cy="600192"/>
          </a:xfrm>
          <a:prstGeom prst="rect">
            <a:avLst/>
          </a:prstGeom>
          <a:solidFill>
            <a:srgbClr val="522E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4" name="Google Shape;54;p13"/>
          <p:cNvSpPr txBox="1">
            <a:spLocks noGrp="1"/>
          </p:cNvSpPr>
          <p:nvPr>
            <p:ph type="sldNum" idx="12"/>
          </p:nvPr>
        </p:nvSpPr>
        <p:spPr>
          <a:xfrm>
            <a:off x="8585947" y="101597"/>
            <a:ext cx="460562" cy="3661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2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2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2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2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2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2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2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2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pic>
        <p:nvPicPr>
          <p:cNvPr id="55" name="Google Shape;55;p13"/>
          <p:cNvPicPr preferRelativeResize="0"/>
          <p:nvPr/>
        </p:nvPicPr>
        <p:blipFill rotWithShape="1">
          <a:blip r:embed="rId6">
            <a:alphaModFix/>
          </a:blip>
          <a:srcRect/>
          <a:stretch/>
        </p:blipFill>
        <p:spPr>
          <a:xfrm>
            <a:off x="6157374" y="6068386"/>
            <a:ext cx="2823076" cy="609643"/>
          </a:xfrm>
          <a:prstGeom prst="rect">
            <a:avLst/>
          </a:prstGeom>
          <a:noFill/>
          <a:ln>
            <a:noFill/>
          </a:ln>
        </p:spPr>
      </p:pic>
      <p:pic>
        <p:nvPicPr>
          <p:cNvPr id="56" name="Google Shape;56;p13"/>
          <p:cNvPicPr preferRelativeResize="0"/>
          <p:nvPr/>
        </p:nvPicPr>
        <p:blipFill rotWithShape="1">
          <a:blip r:embed="rId7">
            <a:alphaModFix/>
          </a:blip>
          <a:srcRect/>
          <a:stretch/>
        </p:blipFill>
        <p:spPr>
          <a:xfrm>
            <a:off x="163551" y="5809005"/>
            <a:ext cx="1259034" cy="969923"/>
          </a:xfrm>
          <a:prstGeom prst="rect">
            <a:avLst/>
          </a:prstGeom>
          <a:noFill/>
          <a:ln>
            <a:noFill/>
          </a:ln>
        </p:spPr>
      </p:pic>
    </p:spTree>
    <p:extLst>
      <p:ext uri="{BB962C8B-B14F-4D97-AF65-F5344CB8AC3E}">
        <p14:creationId xmlns:p14="http://schemas.microsoft.com/office/powerpoint/2010/main" val="3711636447"/>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7" r:id="rId3"/>
    <p:sldLayoutId id="214748373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thtmc.az1.qualtrics.com/jfe/form/SV_37uViIEL8K0VOY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thtmc.az1.qualtrics.com/jfe/form/SV_37uViIEL8K0VOY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01">
            <a:extLst>
              <a:ext uri="{C183D7F6-B498-43B3-948B-1728B52AA6E4}">
                <adec:decorative xmlns:adec="http://schemas.microsoft.com/office/drawing/2017/decorative" val="1"/>
              </a:ext>
            </a:extLst>
          </p:cNvPr>
          <p:cNvSpPr txBox="1">
            <a:spLocks noGrp="1"/>
          </p:cNvSpPr>
          <p:nvPr>
            <p:ph type="sldNum" idx="12"/>
          </p:nvPr>
        </p:nvSpPr>
        <p:spPr>
          <a:xfrm>
            <a:off x="8585947" y="933449"/>
            <a:ext cx="460562" cy="274637"/>
          </a:xfrm>
          <a:prstGeom prst="rect">
            <a:avLst/>
          </a:prstGeom>
          <a:noFill/>
          <a:ln>
            <a:noFill/>
          </a:ln>
        </p:spPr>
        <p:txBody>
          <a:bodyPr spcFirstLastPara="1" wrap="square" lIns="91425" tIns="45700" rIns="91425" bIns="45700" anchor="ctr" anchorCtr="0">
            <a:noAutofit/>
          </a:bodyPr>
          <a:lstStyle/>
          <a:p>
            <a:fld id="{00000000-1234-1234-1234-123412341234}" type="slidenum">
              <a:rPr lang="en">
                <a:solidFill>
                  <a:srgbClr val="FFFFFF"/>
                </a:solidFill>
              </a:rPr>
              <a:pPr/>
              <a:t>1</a:t>
            </a:fld>
            <a:endParaRPr>
              <a:solidFill>
                <a:srgbClr val="FFFFFF"/>
              </a:solidFill>
            </a:endParaRPr>
          </a:p>
        </p:txBody>
      </p:sp>
      <p:sp>
        <p:nvSpPr>
          <p:cNvPr id="710" name="Google Shape;710;p101"/>
          <p:cNvSpPr txBox="1">
            <a:spLocks noGrp="1"/>
          </p:cNvSpPr>
          <p:nvPr>
            <p:ph type="ctrTitle"/>
          </p:nvPr>
        </p:nvSpPr>
        <p:spPr>
          <a:xfrm>
            <a:off x="685800" y="2241370"/>
            <a:ext cx="7772400" cy="1879022"/>
          </a:xfrm>
          <a:prstGeom prst="rect">
            <a:avLst/>
          </a:prstGeom>
          <a:noFill/>
          <a:ln>
            <a:noFill/>
          </a:ln>
        </p:spPr>
        <p:txBody>
          <a:bodyPr spcFirstLastPara="1" wrap="square" lIns="91425" tIns="45700" rIns="91425" bIns="45700" anchor="ctr" anchorCtr="0">
            <a:noAutofit/>
          </a:bodyPr>
          <a:lstStyle/>
          <a:p>
            <a:pPr algn="ctr">
              <a:buSzPct val="100000"/>
            </a:pPr>
            <a:r>
              <a:rPr lang="en" sz="3200" dirty="0">
                <a:latin typeface="Aptos" panose="020B0004020202020204" pitchFamily="34" charset="0"/>
                <a:ea typeface="Verdana"/>
                <a:cs typeface="Verdana"/>
                <a:sym typeface="Verdana"/>
              </a:rPr>
              <a:t>Advancing Service Equity through Diversity, Inclusion, and Accessibility in Health Payer Contracting for Centers for Independent Living &amp; Statewide Independent Living Councils</a:t>
            </a:r>
            <a:br>
              <a:rPr lang="en" sz="3200" dirty="0">
                <a:latin typeface="Aptos" panose="020B0004020202020204" pitchFamily="34" charset="0"/>
                <a:ea typeface="Verdana"/>
                <a:cs typeface="Verdana"/>
                <a:sym typeface="Verdana"/>
              </a:rPr>
            </a:br>
            <a:br>
              <a:rPr lang="en" sz="3200" dirty="0">
                <a:latin typeface="Aptos" panose="020B0004020202020204" pitchFamily="34" charset="0"/>
                <a:ea typeface="Verdana"/>
                <a:cs typeface="Verdana"/>
                <a:sym typeface="Verdana"/>
              </a:rPr>
            </a:br>
            <a:r>
              <a:rPr lang="en" sz="3200" dirty="0">
                <a:latin typeface="Aptos" panose="020B0004020202020204" pitchFamily="34" charset="0"/>
                <a:ea typeface="Verdana"/>
                <a:cs typeface="Verdana"/>
                <a:sym typeface="Verdana"/>
              </a:rPr>
              <a:t>Thursday – May 16, 2024 </a:t>
            </a:r>
            <a:br>
              <a:rPr lang="en" sz="3200" dirty="0">
                <a:latin typeface="Aptos" panose="020B0004020202020204" pitchFamily="34" charset="0"/>
                <a:ea typeface="Verdana"/>
                <a:cs typeface="Verdana"/>
                <a:sym typeface="Verdana"/>
              </a:rPr>
            </a:br>
            <a:endParaRPr sz="3200" dirty="0">
              <a:latin typeface="Aptos" panose="020B00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US" dirty="0">
                <a:latin typeface="Aptos" panose="020B0004020202020204" pitchFamily="34" charset="0"/>
              </a:rPr>
              <a:t>Discussion Question / Prompt 1</a:t>
            </a:r>
            <a:endParaRPr dirty="0">
              <a:latin typeface="Aptos" panose="020B0004020202020204" pitchFamily="34" charset="0"/>
            </a:endParaRPr>
          </a:p>
        </p:txBody>
      </p:sp>
      <p:sp>
        <p:nvSpPr>
          <p:cNvPr id="717" name="Google Shape;717;p102"/>
          <p:cNvSpPr txBox="1">
            <a:spLocks noGrp="1"/>
          </p:cNvSpPr>
          <p:nvPr>
            <p:ph type="body" idx="1"/>
          </p:nvPr>
        </p:nvSpPr>
        <p:spPr>
          <a:xfrm>
            <a:off x="628650" y="2033828"/>
            <a:ext cx="7550150" cy="3263504"/>
          </a:xfrm>
          <a:prstGeom prst="rect">
            <a:avLst/>
          </a:prstGeom>
          <a:noFill/>
          <a:ln>
            <a:noFill/>
          </a:ln>
        </p:spPr>
        <p:txBody>
          <a:bodyPr spcFirstLastPara="1" wrap="square" lIns="91425" tIns="45700" rIns="91425" bIns="45700" anchor="t" anchorCtr="0">
            <a:noAutofit/>
          </a:bodyPr>
          <a:lstStyle/>
          <a:p>
            <a:pPr marL="0" indent="0">
              <a:spcBef>
                <a:spcPts val="0"/>
              </a:spcBef>
              <a:buSzPts val="1650"/>
            </a:pPr>
            <a:r>
              <a:rPr lang="en-US" sz="2800" dirty="0">
                <a:latin typeface="Aptos" panose="020B0004020202020204" pitchFamily="34" charset="0"/>
                <a:ea typeface="Yu Mincho" panose="02020400000000000000" pitchFamily="18" charset="-128"/>
                <a:cs typeface="Times New Roman" panose="02020603050405020304" pitchFamily="18" charset="0"/>
              </a:rPr>
              <a:t>Why is DEIA an important and necessary component to Health Payer contracting with disability-led, consumer-controlled entities such as CILs / SILCs? </a:t>
            </a:r>
            <a:endParaRPr sz="2800" dirty="0">
              <a:latin typeface="Aptos" panose="020B0004020202020204" pitchFamily="34" charset="0"/>
            </a:endParaRPr>
          </a:p>
        </p:txBody>
      </p:sp>
    </p:spTree>
    <p:extLst>
      <p:ext uri="{BB962C8B-B14F-4D97-AF65-F5344CB8AC3E}">
        <p14:creationId xmlns:p14="http://schemas.microsoft.com/office/powerpoint/2010/main" val="2950429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US" dirty="0">
                <a:latin typeface="Aptos" panose="020B0004020202020204" pitchFamily="34" charset="0"/>
              </a:rPr>
              <a:t>Discussion Question / Prompt 2</a:t>
            </a:r>
            <a:endParaRPr dirty="0">
              <a:latin typeface="Aptos" panose="020B0004020202020204" pitchFamily="34" charset="0"/>
            </a:endParaRPr>
          </a:p>
        </p:txBody>
      </p:sp>
      <p:sp>
        <p:nvSpPr>
          <p:cNvPr id="717" name="Google Shape;717;p102"/>
          <p:cNvSpPr txBox="1">
            <a:spLocks noGrp="1"/>
          </p:cNvSpPr>
          <p:nvPr>
            <p:ph type="body" idx="1"/>
          </p:nvPr>
        </p:nvSpPr>
        <p:spPr>
          <a:xfrm>
            <a:off x="628650" y="2033828"/>
            <a:ext cx="7550150" cy="3263504"/>
          </a:xfrm>
          <a:prstGeom prst="rect">
            <a:avLst/>
          </a:prstGeom>
          <a:noFill/>
          <a:ln>
            <a:noFill/>
          </a:ln>
        </p:spPr>
        <p:txBody>
          <a:bodyPr spcFirstLastPara="1" wrap="square" lIns="91425" tIns="45700" rIns="91425" bIns="45700" anchor="t" anchorCtr="0">
            <a:noAutofit/>
          </a:bodyPr>
          <a:lstStyle/>
          <a:p>
            <a:pPr marL="0" indent="0">
              <a:spcBef>
                <a:spcPts val="0"/>
              </a:spcBef>
              <a:buSzPts val="1650"/>
            </a:pPr>
            <a:r>
              <a:rPr lang="en-US" sz="2800" dirty="0">
                <a:latin typeface="Aptos" panose="020B0004020202020204" pitchFamily="34" charset="0"/>
                <a:ea typeface="Yu Mincho" panose="02020400000000000000" pitchFamily="18" charset="-128"/>
                <a:cs typeface="Times New Roman" panose="02020603050405020304" pitchFamily="18" charset="0"/>
              </a:rPr>
              <a:t>What is the benefit of having DEIA as a focus within contractual partnerships between Health Payers and CILs / SILCs? </a:t>
            </a:r>
            <a:endParaRPr sz="2800" dirty="0">
              <a:latin typeface="Aptos" panose="020B0004020202020204" pitchFamily="34" charset="0"/>
            </a:endParaRPr>
          </a:p>
        </p:txBody>
      </p:sp>
    </p:spTree>
    <p:extLst>
      <p:ext uri="{BB962C8B-B14F-4D97-AF65-F5344CB8AC3E}">
        <p14:creationId xmlns:p14="http://schemas.microsoft.com/office/powerpoint/2010/main" val="381603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US" dirty="0">
                <a:latin typeface="Aptos" panose="020B0004020202020204" pitchFamily="34" charset="0"/>
              </a:rPr>
              <a:t>Discussion Question / Prompt 3</a:t>
            </a:r>
            <a:endParaRPr dirty="0">
              <a:latin typeface="Aptos" panose="020B0004020202020204" pitchFamily="34" charset="0"/>
            </a:endParaRPr>
          </a:p>
        </p:txBody>
      </p:sp>
      <p:sp>
        <p:nvSpPr>
          <p:cNvPr id="717" name="Google Shape;717;p102"/>
          <p:cNvSpPr txBox="1">
            <a:spLocks noGrp="1"/>
          </p:cNvSpPr>
          <p:nvPr>
            <p:ph type="body" idx="1"/>
          </p:nvPr>
        </p:nvSpPr>
        <p:spPr>
          <a:xfrm>
            <a:off x="628650" y="2033828"/>
            <a:ext cx="7550150" cy="3263504"/>
          </a:xfrm>
          <a:prstGeom prst="rect">
            <a:avLst/>
          </a:prstGeom>
          <a:noFill/>
          <a:ln>
            <a:noFill/>
          </a:ln>
        </p:spPr>
        <p:txBody>
          <a:bodyPr spcFirstLastPara="1" wrap="square" lIns="91425" tIns="45700" rIns="91425" bIns="45700" anchor="t" anchorCtr="0">
            <a:noAutofit/>
          </a:bodyPr>
          <a:lstStyle/>
          <a:p>
            <a:pPr marL="0" indent="0">
              <a:spcBef>
                <a:spcPts val="0"/>
              </a:spcBef>
              <a:buSzPts val="1650"/>
            </a:pPr>
            <a:r>
              <a:rPr lang="en-US" sz="2800" dirty="0">
                <a:latin typeface="Aptos" panose="020B0004020202020204" pitchFamily="34" charset="0"/>
                <a:ea typeface="Yu Mincho" panose="02020400000000000000" pitchFamily="18" charset="-128"/>
                <a:cs typeface="Times New Roman" panose="02020603050405020304" pitchFamily="18" charset="0"/>
              </a:rPr>
              <a:t>What does equitable access to healthcare mean and look like for people with disabilities, especially for folks who are multiply marginalized?</a:t>
            </a:r>
            <a:r>
              <a:rPr lang="en-US" sz="2800" dirty="0">
                <a:latin typeface="Aptos" panose="020B0004020202020204" pitchFamily="34" charset="0"/>
              </a:rPr>
              <a:t> </a:t>
            </a:r>
            <a:endParaRPr sz="2800" dirty="0">
              <a:latin typeface="Aptos" panose="020B0004020202020204" pitchFamily="34" charset="0"/>
            </a:endParaRPr>
          </a:p>
        </p:txBody>
      </p:sp>
    </p:spTree>
    <p:extLst>
      <p:ext uri="{BB962C8B-B14F-4D97-AF65-F5344CB8AC3E}">
        <p14:creationId xmlns:p14="http://schemas.microsoft.com/office/powerpoint/2010/main" val="4027558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US" dirty="0">
                <a:latin typeface="Aptos" panose="020B0004020202020204" pitchFamily="34" charset="0"/>
              </a:rPr>
              <a:t>Discussion Question / Prompt 4</a:t>
            </a:r>
            <a:endParaRPr dirty="0">
              <a:latin typeface="Aptos" panose="020B0004020202020204" pitchFamily="34" charset="0"/>
            </a:endParaRPr>
          </a:p>
        </p:txBody>
      </p:sp>
      <p:sp>
        <p:nvSpPr>
          <p:cNvPr id="717" name="Google Shape;717;p102"/>
          <p:cNvSpPr txBox="1">
            <a:spLocks noGrp="1"/>
          </p:cNvSpPr>
          <p:nvPr>
            <p:ph type="body" idx="1"/>
          </p:nvPr>
        </p:nvSpPr>
        <p:spPr>
          <a:xfrm>
            <a:off x="628650" y="2033828"/>
            <a:ext cx="7550150" cy="3263504"/>
          </a:xfrm>
          <a:prstGeom prst="rect">
            <a:avLst/>
          </a:prstGeom>
          <a:noFill/>
          <a:ln>
            <a:noFill/>
          </a:ln>
        </p:spPr>
        <p:txBody>
          <a:bodyPr spcFirstLastPara="1" wrap="square" lIns="91425" tIns="45700" rIns="91425" bIns="45700" anchor="t" anchorCtr="0">
            <a:noAutofit/>
          </a:bodyPr>
          <a:lstStyle/>
          <a:p>
            <a:pPr marL="0" indent="0">
              <a:spcBef>
                <a:spcPts val="0"/>
              </a:spcBef>
              <a:buSzPts val="1650"/>
            </a:pPr>
            <a:r>
              <a:rPr lang="en-US" sz="2800" dirty="0">
                <a:latin typeface="Aptos" panose="020B0004020202020204" pitchFamily="34" charset="0"/>
                <a:ea typeface="Yu Mincho" panose="02020400000000000000" pitchFamily="18" charset="-128"/>
                <a:cs typeface="Times New Roman" panose="02020603050405020304" pitchFamily="18" charset="0"/>
              </a:rPr>
              <a:t>How can prioritizing DEIA within CIL / SILC Health Payer contracts play a key role in fostering equitable access to healthcare for our peers with disabilities?</a:t>
            </a:r>
            <a:r>
              <a:rPr lang="en-US" sz="2800" dirty="0">
                <a:latin typeface="Aptos" panose="020B0004020202020204" pitchFamily="34" charset="0"/>
              </a:rPr>
              <a:t> </a:t>
            </a:r>
            <a:endParaRPr sz="2800" dirty="0">
              <a:latin typeface="Aptos" panose="020B0004020202020204" pitchFamily="34" charset="0"/>
            </a:endParaRPr>
          </a:p>
        </p:txBody>
      </p:sp>
    </p:spTree>
    <p:extLst>
      <p:ext uri="{BB962C8B-B14F-4D97-AF65-F5344CB8AC3E}">
        <p14:creationId xmlns:p14="http://schemas.microsoft.com/office/powerpoint/2010/main" val="2712539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US" dirty="0">
                <a:latin typeface="Aptos" panose="020B0004020202020204" pitchFamily="34" charset="0"/>
              </a:rPr>
              <a:t>Discussion Question / Prompt 5</a:t>
            </a:r>
            <a:endParaRPr dirty="0">
              <a:latin typeface="Aptos" panose="020B0004020202020204" pitchFamily="34" charset="0"/>
            </a:endParaRPr>
          </a:p>
        </p:txBody>
      </p:sp>
      <p:sp>
        <p:nvSpPr>
          <p:cNvPr id="717" name="Google Shape;717;p102"/>
          <p:cNvSpPr txBox="1">
            <a:spLocks noGrp="1"/>
          </p:cNvSpPr>
          <p:nvPr>
            <p:ph type="body" idx="1"/>
          </p:nvPr>
        </p:nvSpPr>
        <p:spPr>
          <a:xfrm>
            <a:off x="628650" y="2033828"/>
            <a:ext cx="7550150" cy="3263504"/>
          </a:xfrm>
          <a:prstGeom prst="rect">
            <a:avLst/>
          </a:prstGeom>
          <a:noFill/>
          <a:ln>
            <a:noFill/>
          </a:ln>
        </p:spPr>
        <p:txBody>
          <a:bodyPr spcFirstLastPara="1" wrap="square" lIns="91425" tIns="45700" rIns="91425" bIns="45700" anchor="t" anchorCtr="0">
            <a:noAutofit/>
          </a:bodyPr>
          <a:lstStyle/>
          <a:p>
            <a:pPr marL="0" indent="0">
              <a:spcBef>
                <a:spcPts val="0"/>
              </a:spcBef>
              <a:buSzPts val="1650"/>
            </a:pPr>
            <a:r>
              <a:rPr lang="en-US" sz="2800" dirty="0">
                <a:latin typeface="Aptos" panose="020B0004020202020204" pitchFamily="34" charset="0"/>
                <a:ea typeface="Yu Mincho" panose="02020400000000000000" pitchFamily="18" charset="-128"/>
                <a:cs typeface="Times New Roman" panose="02020603050405020304" pitchFamily="18" charset="0"/>
              </a:rPr>
              <a:t>What are some innovative and meaningful ways that Health Payers and CILs / SILCs can contractually collaborate to advance DEIA for the individuals with disabilities they are both tasked to serve / support? </a:t>
            </a:r>
            <a:endParaRPr sz="2800" dirty="0">
              <a:latin typeface="Aptos" panose="020B0004020202020204" pitchFamily="34" charset="0"/>
            </a:endParaRPr>
          </a:p>
        </p:txBody>
      </p:sp>
    </p:spTree>
    <p:extLst>
      <p:ext uri="{BB962C8B-B14F-4D97-AF65-F5344CB8AC3E}">
        <p14:creationId xmlns:p14="http://schemas.microsoft.com/office/powerpoint/2010/main" val="1496396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US" dirty="0">
                <a:latin typeface="Aptos" panose="020B0004020202020204" pitchFamily="34" charset="0"/>
              </a:rPr>
              <a:t>Discussion Question / Prompt 6</a:t>
            </a:r>
            <a:endParaRPr dirty="0">
              <a:latin typeface="Aptos" panose="020B0004020202020204" pitchFamily="34" charset="0"/>
            </a:endParaRPr>
          </a:p>
        </p:txBody>
      </p:sp>
      <p:sp>
        <p:nvSpPr>
          <p:cNvPr id="717" name="Google Shape;717;p102"/>
          <p:cNvSpPr txBox="1">
            <a:spLocks noGrp="1"/>
          </p:cNvSpPr>
          <p:nvPr>
            <p:ph type="body" idx="1"/>
          </p:nvPr>
        </p:nvSpPr>
        <p:spPr>
          <a:xfrm>
            <a:off x="628650" y="2033828"/>
            <a:ext cx="7550150" cy="3263504"/>
          </a:xfrm>
          <a:prstGeom prst="rect">
            <a:avLst/>
          </a:prstGeom>
          <a:noFill/>
          <a:ln>
            <a:noFill/>
          </a:ln>
        </p:spPr>
        <p:txBody>
          <a:bodyPr spcFirstLastPara="1" wrap="square" lIns="91425" tIns="45700" rIns="91425" bIns="45700" anchor="t" anchorCtr="0">
            <a:noAutofit/>
          </a:bodyPr>
          <a:lstStyle/>
          <a:p>
            <a:pPr marL="0" indent="0">
              <a:spcBef>
                <a:spcPts val="0"/>
              </a:spcBef>
              <a:buSzPts val="1650"/>
            </a:pPr>
            <a:r>
              <a:rPr lang="en-US" sz="2800" dirty="0">
                <a:latin typeface="Aptos" panose="020B0004020202020204" pitchFamily="34" charset="0"/>
                <a:ea typeface="Yu Mincho" panose="02020400000000000000" pitchFamily="18" charset="-128"/>
                <a:cs typeface="Times New Roman" panose="02020603050405020304" pitchFamily="18" charset="0"/>
              </a:rPr>
              <a:t>Health Payers are often working to meet or exceed federal and state requirements to advance DEIA --- Can you share how the lived experience and expertise of individuals with disabilities at CILs / SILCs can be a major asset to Health Payers in meeting and exceeding these obligations? </a:t>
            </a:r>
            <a:endParaRPr sz="2800" dirty="0">
              <a:latin typeface="Aptos" panose="020B0004020202020204" pitchFamily="34" charset="0"/>
            </a:endParaRPr>
          </a:p>
        </p:txBody>
      </p:sp>
    </p:spTree>
    <p:extLst>
      <p:ext uri="{BB962C8B-B14F-4D97-AF65-F5344CB8AC3E}">
        <p14:creationId xmlns:p14="http://schemas.microsoft.com/office/powerpoint/2010/main" val="4162108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US" dirty="0">
                <a:latin typeface="Aptos" panose="020B0004020202020204" pitchFamily="34" charset="0"/>
              </a:rPr>
              <a:t>Discussion Question / Prompt 7</a:t>
            </a:r>
            <a:endParaRPr dirty="0">
              <a:latin typeface="Aptos" panose="020B0004020202020204" pitchFamily="34" charset="0"/>
            </a:endParaRPr>
          </a:p>
        </p:txBody>
      </p:sp>
      <p:sp>
        <p:nvSpPr>
          <p:cNvPr id="717" name="Google Shape;717;p102"/>
          <p:cNvSpPr txBox="1">
            <a:spLocks noGrp="1"/>
          </p:cNvSpPr>
          <p:nvPr>
            <p:ph type="body" idx="1"/>
          </p:nvPr>
        </p:nvSpPr>
        <p:spPr>
          <a:xfrm>
            <a:off x="628650" y="2033828"/>
            <a:ext cx="7550150" cy="3263504"/>
          </a:xfrm>
          <a:prstGeom prst="rect">
            <a:avLst/>
          </a:prstGeom>
          <a:noFill/>
          <a:ln>
            <a:noFill/>
          </a:ln>
        </p:spPr>
        <p:txBody>
          <a:bodyPr spcFirstLastPara="1" wrap="square" lIns="91425" tIns="45700" rIns="91425" bIns="45700" anchor="t" anchorCtr="0">
            <a:noAutofit/>
          </a:bodyPr>
          <a:lstStyle/>
          <a:p>
            <a:pPr marL="0" indent="0">
              <a:spcBef>
                <a:spcPts val="0"/>
              </a:spcBef>
              <a:buSzPts val="1650"/>
            </a:pPr>
            <a:r>
              <a:rPr lang="en-US" sz="2800" dirty="0">
                <a:latin typeface="Aptos" panose="020B0004020202020204" pitchFamily="34" charset="0"/>
                <a:ea typeface="Yu Mincho" panose="02020400000000000000" pitchFamily="18" charset="-128"/>
                <a:cs typeface="Times New Roman" panose="02020603050405020304" pitchFamily="18" charset="0"/>
              </a:rPr>
              <a:t>What are some successful DEIA initiatives and / or promising practices that have been identified as the result of contractual partnerships between CILs / SILCs and Health Payers?</a:t>
            </a:r>
            <a:r>
              <a:rPr lang="en-US" sz="2800" b="1" dirty="0">
                <a:latin typeface="Aptos" panose="020B0004020202020204" pitchFamily="34" charset="0"/>
                <a:ea typeface="Yu Mincho" panose="02020400000000000000" pitchFamily="18" charset="-128"/>
                <a:cs typeface="Times New Roman" panose="02020603050405020304" pitchFamily="18" charset="0"/>
              </a:rPr>
              <a:t> </a:t>
            </a:r>
            <a:endParaRPr sz="2800" dirty="0">
              <a:latin typeface="Aptos" panose="020B0004020202020204" pitchFamily="34" charset="0"/>
            </a:endParaRPr>
          </a:p>
        </p:txBody>
      </p:sp>
    </p:spTree>
    <p:extLst>
      <p:ext uri="{BB962C8B-B14F-4D97-AF65-F5344CB8AC3E}">
        <p14:creationId xmlns:p14="http://schemas.microsoft.com/office/powerpoint/2010/main" val="3633244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US" dirty="0">
                <a:latin typeface="Aptos" panose="020B0004020202020204" pitchFamily="34" charset="0"/>
              </a:rPr>
              <a:t>Discussion Question / Prompt 8</a:t>
            </a:r>
            <a:endParaRPr dirty="0">
              <a:latin typeface="Aptos" panose="020B0004020202020204" pitchFamily="34" charset="0"/>
            </a:endParaRPr>
          </a:p>
        </p:txBody>
      </p:sp>
      <p:sp>
        <p:nvSpPr>
          <p:cNvPr id="717" name="Google Shape;717;p102"/>
          <p:cNvSpPr txBox="1">
            <a:spLocks noGrp="1"/>
          </p:cNvSpPr>
          <p:nvPr>
            <p:ph type="body" idx="1"/>
          </p:nvPr>
        </p:nvSpPr>
        <p:spPr>
          <a:xfrm>
            <a:off x="628650" y="2033828"/>
            <a:ext cx="7550150" cy="3263504"/>
          </a:xfrm>
          <a:prstGeom prst="rect">
            <a:avLst/>
          </a:prstGeom>
          <a:noFill/>
          <a:ln>
            <a:noFill/>
          </a:ln>
        </p:spPr>
        <p:txBody>
          <a:bodyPr spcFirstLastPara="1" wrap="square" lIns="91425" tIns="45700" rIns="91425" bIns="45700" anchor="t" anchorCtr="0">
            <a:noAutofit/>
          </a:bodyPr>
          <a:lstStyle/>
          <a:p>
            <a:pPr marL="0" indent="0">
              <a:spcBef>
                <a:spcPts val="0"/>
              </a:spcBef>
              <a:buSzPts val="1650"/>
            </a:pPr>
            <a:r>
              <a:rPr lang="en-US" sz="2800" dirty="0">
                <a:latin typeface="Aptos" panose="020B0004020202020204" pitchFamily="34" charset="0"/>
                <a:ea typeface="Yu Mincho" panose="02020400000000000000" pitchFamily="18" charset="-128"/>
                <a:cs typeface="Times New Roman" panose="02020603050405020304" pitchFamily="18" charset="0"/>
              </a:rPr>
              <a:t>What are your top pieces of advice for CILs / SILCs looking to collaborate and contract with Health Payers? And how can they ensure DEIA is central to these partnerships? </a:t>
            </a:r>
            <a:endParaRPr sz="2800" dirty="0">
              <a:latin typeface="Aptos" panose="020B0004020202020204" pitchFamily="34" charset="0"/>
            </a:endParaRPr>
          </a:p>
        </p:txBody>
      </p:sp>
    </p:spTree>
    <p:extLst>
      <p:ext uri="{BB962C8B-B14F-4D97-AF65-F5344CB8AC3E}">
        <p14:creationId xmlns:p14="http://schemas.microsoft.com/office/powerpoint/2010/main" val="2456246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US" dirty="0">
                <a:latin typeface="Aptos" panose="020B0004020202020204" pitchFamily="34" charset="0"/>
              </a:rPr>
              <a:t>Audience / Attendee Q &amp; A</a:t>
            </a:r>
            <a:endParaRPr dirty="0">
              <a:latin typeface="Aptos" panose="020B0004020202020204" pitchFamily="34" charset="0"/>
            </a:endParaRPr>
          </a:p>
        </p:txBody>
      </p:sp>
      <p:sp>
        <p:nvSpPr>
          <p:cNvPr id="717" name="Google Shape;717;p102"/>
          <p:cNvSpPr txBox="1">
            <a:spLocks noGrp="1"/>
          </p:cNvSpPr>
          <p:nvPr>
            <p:ph type="body" idx="1"/>
          </p:nvPr>
        </p:nvSpPr>
        <p:spPr>
          <a:xfrm>
            <a:off x="628650" y="2164454"/>
            <a:ext cx="7550150" cy="3263504"/>
          </a:xfrm>
          <a:prstGeom prst="rect">
            <a:avLst/>
          </a:prstGeom>
          <a:noFill/>
          <a:ln>
            <a:noFill/>
          </a:ln>
        </p:spPr>
        <p:txBody>
          <a:bodyPr spcFirstLastPara="1" wrap="square" lIns="91425" tIns="45700" rIns="91425" bIns="45700" anchor="t" anchorCtr="0">
            <a:noAutofit/>
          </a:bodyPr>
          <a:lstStyle/>
          <a:p>
            <a:pPr marL="0" indent="0">
              <a:spcBef>
                <a:spcPts val="0"/>
              </a:spcBef>
              <a:buSzPts val="1650"/>
            </a:pPr>
            <a:r>
              <a:rPr lang="en-US" sz="2800" dirty="0">
                <a:latin typeface="Aptos" panose="020B0004020202020204" pitchFamily="34" charset="0"/>
                <a:ea typeface="Yu Mincho" panose="02020400000000000000" pitchFamily="18" charset="-128"/>
                <a:cs typeface="Times New Roman" panose="02020603050405020304" pitchFamily="18" charset="0"/>
              </a:rPr>
              <a:t>YOUR turn! </a:t>
            </a:r>
          </a:p>
          <a:p>
            <a:pPr marL="0" indent="0">
              <a:spcBef>
                <a:spcPts val="0"/>
              </a:spcBef>
              <a:buSzPts val="1650"/>
            </a:pPr>
            <a:endParaRPr lang="en-US" sz="2800" dirty="0">
              <a:latin typeface="Aptos" panose="020B0004020202020204" pitchFamily="34" charset="0"/>
              <a:ea typeface="Yu Mincho" panose="02020400000000000000" pitchFamily="18" charset="-128"/>
              <a:cs typeface="Times New Roman" panose="02020603050405020304" pitchFamily="18" charset="0"/>
            </a:endParaRPr>
          </a:p>
          <a:p>
            <a:pPr marL="0" indent="0">
              <a:spcBef>
                <a:spcPts val="0"/>
              </a:spcBef>
              <a:buSzPts val="1650"/>
            </a:pPr>
            <a:r>
              <a:rPr lang="en-US" sz="2800" dirty="0">
                <a:latin typeface="Aptos" panose="020B0004020202020204" pitchFamily="34" charset="0"/>
                <a:ea typeface="Yu Mincho" panose="02020400000000000000" pitchFamily="18" charset="-128"/>
                <a:cs typeface="Times New Roman" panose="02020603050405020304" pitchFamily="18" charset="0"/>
              </a:rPr>
              <a:t>What are you curious about? What else can we share with you today?</a:t>
            </a:r>
          </a:p>
          <a:p>
            <a:pPr marL="0" indent="0">
              <a:spcBef>
                <a:spcPts val="0"/>
              </a:spcBef>
              <a:buSzPts val="1650"/>
            </a:pPr>
            <a:endParaRPr lang="en-US" sz="2800" dirty="0">
              <a:latin typeface="Aptos" panose="020B0004020202020204" pitchFamily="34" charset="0"/>
              <a:ea typeface="Yu Mincho" panose="02020400000000000000" pitchFamily="18" charset="-128"/>
              <a:cs typeface="Times New Roman" panose="02020603050405020304" pitchFamily="18" charset="0"/>
            </a:endParaRPr>
          </a:p>
          <a:p>
            <a:pPr marL="0" indent="0">
              <a:spcBef>
                <a:spcPts val="0"/>
              </a:spcBef>
              <a:buSzPts val="1650"/>
            </a:pPr>
            <a:endParaRPr sz="2800" dirty="0">
              <a:latin typeface="Aptos" panose="020B0004020202020204" pitchFamily="34" charset="0"/>
            </a:endParaRPr>
          </a:p>
        </p:txBody>
      </p:sp>
    </p:spTree>
    <p:extLst>
      <p:ext uri="{BB962C8B-B14F-4D97-AF65-F5344CB8AC3E}">
        <p14:creationId xmlns:p14="http://schemas.microsoft.com/office/powerpoint/2010/main" val="220082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 dirty="0">
                <a:latin typeface="Aptos" panose="020B0004020202020204" pitchFamily="34" charset="0"/>
              </a:rPr>
              <a:t>Evaluation Survey Reminder</a:t>
            </a:r>
            <a:endParaRPr dirty="0">
              <a:latin typeface="Aptos" panose="020B0004020202020204" pitchFamily="34" charset="0"/>
            </a:endParaRPr>
          </a:p>
        </p:txBody>
      </p:sp>
      <p:sp>
        <p:nvSpPr>
          <p:cNvPr id="717" name="Google Shape;717;p102"/>
          <p:cNvSpPr txBox="1">
            <a:spLocks noGrp="1"/>
          </p:cNvSpPr>
          <p:nvPr>
            <p:ph type="body" idx="1"/>
          </p:nvPr>
        </p:nvSpPr>
        <p:spPr>
          <a:xfrm>
            <a:off x="628650" y="2033828"/>
            <a:ext cx="7550150" cy="3263504"/>
          </a:xfrm>
          <a:prstGeom prst="rect">
            <a:avLst/>
          </a:prstGeom>
          <a:noFill/>
          <a:ln>
            <a:noFill/>
          </a:ln>
        </p:spPr>
        <p:txBody>
          <a:bodyPr spcFirstLastPara="1" wrap="square" lIns="91425" tIns="45700" rIns="91425" bIns="45700" anchor="t" anchorCtr="0">
            <a:noAutofit/>
          </a:bodyPr>
          <a:lstStyle/>
          <a:p>
            <a:pPr marL="0" indent="0">
              <a:spcBef>
                <a:spcPts val="0"/>
              </a:spcBef>
              <a:buSzPts val="1650"/>
            </a:pPr>
            <a:r>
              <a:rPr lang="en-US" sz="2800" dirty="0">
                <a:latin typeface="Aptos" panose="020B0004020202020204" pitchFamily="34" charset="0"/>
              </a:rPr>
              <a:t>Again - Your feedback is important to us! Please complete the brief evaluation survey:</a:t>
            </a:r>
          </a:p>
          <a:p>
            <a:pPr marL="0" indent="0">
              <a:spcBef>
                <a:spcPts val="0"/>
              </a:spcBef>
              <a:buSzPts val="1650"/>
            </a:pPr>
            <a:endParaRPr lang="en-US" sz="1000" dirty="0">
              <a:latin typeface="Aptos" panose="020B0004020202020204" pitchFamily="34" charset="0"/>
            </a:endParaRPr>
          </a:p>
          <a:p>
            <a:pPr marL="0" indent="0">
              <a:spcBef>
                <a:spcPts val="0"/>
              </a:spcBef>
              <a:buSzPts val="1650"/>
            </a:pPr>
            <a:r>
              <a:rPr lang="en-US" sz="2800" u="sng" dirty="0">
                <a:solidFill>
                  <a:srgbClr val="0000FF"/>
                </a:solidFill>
                <a:latin typeface="Aptos" panose="020B0004020202020204" pitchFamily="34" charset="0"/>
                <a:ea typeface="Yu Mincho" panose="02020400000000000000" pitchFamily="18" charset="-128"/>
                <a:cs typeface="Calibri" panose="020F0502020204030204" pitchFamily="34" charset="0"/>
                <a:hlinkClick r:id="rId3"/>
              </a:rPr>
              <a:t>https://uthtmc.az1.qualtrics.com/jfe/form/SV_37uViIEL8K0VOYu</a:t>
            </a:r>
            <a:r>
              <a:rPr lang="en-US" sz="2800" u="sng" dirty="0">
                <a:solidFill>
                  <a:srgbClr val="0000FF"/>
                </a:solidFill>
                <a:latin typeface="Aptos" panose="020B0004020202020204" pitchFamily="34" charset="0"/>
                <a:ea typeface="Yu Mincho" panose="02020400000000000000" pitchFamily="18" charset="-128"/>
                <a:cs typeface="Calibri" panose="020F0502020204030204" pitchFamily="34" charset="0"/>
              </a:rPr>
              <a:t>      </a:t>
            </a:r>
            <a:endParaRPr lang="en-US" sz="2800" dirty="0">
              <a:latin typeface="Aptos" panose="020B0004020202020204" pitchFamily="34" charset="0"/>
              <a:ea typeface="Yu Mincho" panose="02020400000000000000" pitchFamily="18" charset="-128"/>
              <a:cs typeface="Times New Roman" panose="02020603050405020304" pitchFamily="18" charset="0"/>
            </a:endParaRPr>
          </a:p>
          <a:p>
            <a:pPr marL="0" indent="0">
              <a:spcBef>
                <a:spcPts val="0"/>
              </a:spcBef>
              <a:buSzPts val="1650"/>
            </a:pPr>
            <a:endParaRPr lang="en-US" sz="2800" dirty="0">
              <a:latin typeface="Aptos" panose="020B0004020202020204" pitchFamily="34" charset="0"/>
            </a:endParaRPr>
          </a:p>
          <a:p>
            <a:pPr marL="0" indent="0">
              <a:spcBef>
                <a:spcPts val="0"/>
              </a:spcBef>
              <a:buSzPts val="1650"/>
            </a:pPr>
            <a:endParaRPr lang="en-US" sz="2800" dirty="0">
              <a:latin typeface="Aptos" panose="020B0004020202020204" pitchFamily="34" charset="0"/>
            </a:endParaRPr>
          </a:p>
          <a:p>
            <a:pPr marL="0" indent="0">
              <a:spcBef>
                <a:spcPts val="0"/>
              </a:spcBef>
              <a:buSzPts val="1650"/>
            </a:pPr>
            <a:endParaRPr sz="2800" dirty="0">
              <a:latin typeface="Aptos" panose="020B0004020202020204" pitchFamily="34" charset="0"/>
            </a:endParaRPr>
          </a:p>
        </p:txBody>
      </p:sp>
      <p:pic>
        <p:nvPicPr>
          <p:cNvPr id="2" name="Picture 1" descr="A QR code on a white background&#10;&#10;">
            <a:extLst>
              <a:ext uri="{FF2B5EF4-FFF2-40B4-BE49-F238E27FC236}">
                <a16:creationId xmlns:a16="http://schemas.microsoft.com/office/drawing/2014/main" id="{BEE76372-E16C-5A55-DA63-00A2992ACDDC}"/>
              </a:ext>
            </a:extLst>
          </p:cNvPr>
          <p:cNvPicPr>
            <a:picLocks noChangeAspect="1"/>
          </p:cNvPicPr>
          <p:nvPr/>
        </p:nvPicPr>
        <p:blipFill>
          <a:blip r:embed="rId4"/>
          <a:stretch>
            <a:fillRect/>
          </a:stretch>
        </p:blipFill>
        <p:spPr>
          <a:xfrm>
            <a:off x="4041775" y="4011671"/>
            <a:ext cx="1587500" cy="1587500"/>
          </a:xfrm>
          <a:prstGeom prst="rect">
            <a:avLst/>
          </a:prstGeom>
        </p:spPr>
      </p:pic>
    </p:spTree>
    <p:extLst>
      <p:ext uri="{BB962C8B-B14F-4D97-AF65-F5344CB8AC3E}">
        <p14:creationId xmlns:p14="http://schemas.microsoft.com/office/powerpoint/2010/main" val="262741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 dirty="0">
                <a:latin typeface="Aptos" panose="020B0004020202020204" pitchFamily="34" charset="0"/>
              </a:rPr>
              <a:t>Webinar Guidance</a:t>
            </a:r>
            <a:endParaRPr dirty="0">
              <a:latin typeface="Aptos" panose="020B0004020202020204" pitchFamily="34" charset="0"/>
            </a:endParaRPr>
          </a:p>
        </p:txBody>
      </p:sp>
      <p:sp>
        <p:nvSpPr>
          <p:cNvPr id="717" name="Google Shape;717;p102"/>
          <p:cNvSpPr txBox="1">
            <a:spLocks noGrp="1"/>
          </p:cNvSpPr>
          <p:nvPr>
            <p:ph type="body" idx="1"/>
          </p:nvPr>
        </p:nvSpPr>
        <p:spPr>
          <a:xfrm>
            <a:off x="628650" y="2033828"/>
            <a:ext cx="3886200" cy="3263504"/>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buSzPts val="1650"/>
            </a:pPr>
            <a:r>
              <a:rPr lang="en" sz="1650" b="1" dirty="0">
                <a:latin typeface="Aptos" panose="020B0004020202020204" pitchFamily="34" charset="0"/>
              </a:rPr>
              <a:t>Audio Options</a:t>
            </a:r>
            <a:endParaRPr dirty="0">
              <a:latin typeface="Aptos" panose="020B0004020202020204" pitchFamily="34" charset="0"/>
            </a:endParaRPr>
          </a:p>
          <a:p>
            <a:pPr marL="0" indent="0">
              <a:spcBef>
                <a:spcPts val="0"/>
              </a:spcBef>
              <a:buSzPts val="1350"/>
            </a:pPr>
            <a:r>
              <a:rPr lang="en" sz="1350" dirty="0">
                <a:latin typeface="Aptos" panose="020B0004020202020204" pitchFamily="34" charset="0"/>
              </a:rPr>
              <a:t>Use your computer speakers, </a:t>
            </a:r>
            <a:r>
              <a:rPr lang="en" sz="1350" b="1" dirty="0">
                <a:latin typeface="Aptos" panose="020B0004020202020204" pitchFamily="34" charset="0"/>
              </a:rPr>
              <a:t>OR </a:t>
            </a:r>
            <a:r>
              <a:rPr lang="en" sz="1350" dirty="0">
                <a:latin typeface="Aptos" panose="020B0004020202020204" pitchFamily="34" charset="0"/>
              </a:rPr>
              <a:t>dial in using the phone number in your registration email.</a:t>
            </a:r>
            <a:endParaRPr dirty="0">
              <a:latin typeface="Aptos" panose="020B0004020202020204" pitchFamily="34" charset="0"/>
            </a:endParaRPr>
          </a:p>
          <a:p>
            <a:pPr marL="0" indent="0">
              <a:spcBef>
                <a:spcPts val="0"/>
              </a:spcBef>
              <a:buSzPts val="1350"/>
            </a:pPr>
            <a:r>
              <a:rPr lang="en" sz="1350" dirty="0">
                <a:latin typeface="Aptos" panose="020B0004020202020204" pitchFamily="34" charset="0"/>
              </a:rPr>
              <a:t>All participants are muted.</a:t>
            </a:r>
            <a:endParaRPr dirty="0">
              <a:latin typeface="Aptos" panose="020B0004020202020204" pitchFamily="34" charset="0"/>
            </a:endParaRPr>
          </a:p>
          <a:p>
            <a:pPr marL="342900" lvl="1" indent="0">
              <a:spcBef>
                <a:spcPts val="0"/>
              </a:spcBef>
              <a:buSzPts val="1200"/>
              <a:buNone/>
            </a:pPr>
            <a:endParaRPr sz="1200" dirty="0">
              <a:latin typeface="Aptos" panose="020B0004020202020204" pitchFamily="34" charset="0"/>
            </a:endParaRPr>
          </a:p>
          <a:p>
            <a:pPr marL="0" indent="0">
              <a:spcBef>
                <a:spcPts val="0"/>
              </a:spcBef>
              <a:buSzPts val="1650"/>
            </a:pPr>
            <a:r>
              <a:rPr lang="en" sz="1650" b="1" dirty="0">
                <a:latin typeface="Aptos" panose="020B0004020202020204" pitchFamily="34" charset="0"/>
              </a:rPr>
              <a:t>Questions and Answers (Q&amp;A)</a:t>
            </a:r>
            <a:endParaRPr dirty="0">
              <a:latin typeface="Aptos" panose="020B0004020202020204" pitchFamily="34" charset="0"/>
            </a:endParaRPr>
          </a:p>
          <a:p>
            <a:pPr marL="0" indent="0">
              <a:spcBef>
                <a:spcPts val="0"/>
              </a:spcBef>
              <a:buSzPts val="1350"/>
            </a:pPr>
            <a:r>
              <a:rPr lang="en" sz="1350" dirty="0">
                <a:latin typeface="Aptos" panose="020B0004020202020204" pitchFamily="34" charset="0"/>
              </a:rPr>
              <a:t>You can submit questions for the speakers at any time during this presentation. On the Zoom module on the bottom of your screen, click the Q&amp;A icon, type your question in the box and submit</a:t>
            </a:r>
            <a:r>
              <a:rPr lang="en" sz="1200" dirty="0">
                <a:latin typeface="Aptos" panose="020B0004020202020204" pitchFamily="34" charset="0"/>
              </a:rPr>
              <a:t>.</a:t>
            </a:r>
            <a:endParaRPr dirty="0">
              <a:latin typeface="Aptos" panose="020B0004020202020204" pitchFamily="34" charset="0"/>
            </a:endParaRPr>
          </a:p>
          <a:p>
            <a:pPr marL="0" indent="0">
              <a:spcBef>
                <a:spcPts val="0"/>
              </a:spcBef>
              <a:buSzPts val="1200"/>
            </a:pPr>
            <a:endParaRPr sz="1200" dirty="0">
              <a:solidFill>
                <a:srgbClr val="202124"/>
              </a:solidFill>
              <a:latin typeface="Aptos" panose="020B0004020202020204" pitchFamily="34" charset="0"/>
              <a:ea typeface="Roboto"/>
              <a:cs typeface="Roboto"/>
              <a:sym typeface="Roboto"/>
            </a:endParaRPr>
          </a:p>
          <a:p>
            <a:pPr marL="0" indent="0">
              <a:spcBef>
                <a:spcPts val="0"/>
              </a:spcBef>
              <a:buSzPts val="1650"/>
            </a:pPr>
            <a:r>
              <a:rPr lang="en" sz="1650" b="1" dirty="0">
                <a:latin typeface="Aptos" panose="020B0004020202020204" pitchFamily="34" charset="0"/>
              </a:rPr>
              <a:t>Chat Feature</a:t>
            </a:r>
            <a:endParaRPr dirty="0">
              <a:latin typeface="Aptos" panose="020B0004020202020204" pitchFamily="34" charset="0"/>
            </a:endParaRPr>
          </a:p>
          <a:p>
            <a:pPr marL="0" indent="0">
              <a:spcBef>
                <a:spcPts val="0"/>
              </a:spcBef>
              <a:buSzPts val="1350"/>
            </a:pPr>
            <a:r>
              <a:rPr lang="en" sz="1350" dirty="0">
                <a:latin typeface="Aptos" panose="020B0004020202020204" pitchFamily="34" charset="0"/>
              </a:rPr>
              <a:t>The Chat feature allows webinar attendees to communicate for the duration of the webinar.</a:t>
            </a:r>
            <a:endParaRPr sz="1350" dirty="0">
              <a:latin typeface="Aptos" panose="020B0004020202020204" pitchFamily="34" charset="0"/>
            </a:endParaRPr>
          </a:p>
          <a:p>
            <a:pPr marL="742950" lvl="1" indent="-209550">
              <a:spcBef>
                <a:spcPts val="240"/>
              </a:spcBef>
              <a:buSzPts val="1200"/>
              <a:buNone/>
            </a:pPr>
            <a:endParaRPr sz="1200" dirty="0">
              <a:latin typeface="Aptos" panose="020B0004020202020204" pitchFamily="34" charset="0"/>
            </a:endParaRPr>
          </a:p>
        </p:txBody>
      </p:sp>
      <p:pic>
        <p:nvPicPr>
          <p:cNvPr id="719" name="Google Shape;719;p102">
            <a:extLst>
              <a:ext uri="{C183D7F6-B498-43B3-948B-1728B52AA6E4}">
                <adec:decorative xmlns:adec="http://schemas.microsoft.com/office/drawing/2017/decorative" val="1"/>
              </a:ext>
            </a:extLst>
          </p:cNvPr>
          <p:cNvPicPr preferRelativeResize="0"/>
          <p:nvPr/>
        </p:nvPicPr>
        <p:blipFill rotWithShape="1">
          <a:blip r:embed="rId3">
            <a:alphaModFix/>
          </a:blip>
          <a:srcRect l="40262" r="29105"/>
          <a:stretch/>
        </p:blipFill>
        <p:spPr>
          <a:xfrm>
            <a:off x="5521622" y="4012374"/>
            <a:ext cx="1790920" cy="1667170"/>
          </a:xfrm>
          <a:prstGeom prst="rect">
            <a:avLst/>
          </a:prstGeom>
          <a:noFill/>
          <a:ln>
            <a:noFill/>
          </a:ln>
        </p:spPr>
      </p:pic>
      <p:pic>
        <p:nvPicPr>
          <p:cNvPr id="720" name="Google Shape;720;p102">
            <a:extLst>
              <a:ext uri="{C183D7F6-B498-43B3-948B-1728B52AA6E4}">
                <adec:decorative xmlns:adec="http://schemas.microsoft.com/office/drawing/2017/decorative" val="1"/>
              </a:ext>
            </a:extLst>
          </p:cNvPr>
          <p:cNvPicPr preferRelativeResize="0"/>
          <p:nvPr/>
        </p:nvPicPr>
        <p:blipFill rotWithShape="1">
          <a:blip r:embed="rId4">
            <a:alphaModFix/>
          </a:blip>
          <a:srcRect l="45633" t="69483" r="32558"/>
          <a:stretch/>
        </p:blipFill>
        <p:spPr>
          <a:xfrm>
            <a:off x="5407320" y="2785192"/>
            <a:ext cx="2628412" cy="994172"/>
          </a:xfrm>
          <a:prstGeom prst="rect">
            <a:avLst/>
          </a:prstGeom>
          <a:noFill/>
          <a:ln>
            <a:noFill/>
          </a:ln>
        </p:spPr>
      </p:pic>
      <p:pic>
        <p:nvPicPr>
          <p:cNvPr id="721" name="Google Shape;721;p102">
            <a:extLst>
              <a:ext uri="{C183D7F6-B498-43B3-948B-1728B52AA6E4}">
                <adec:decorative xmlns:adec="http://schemas.microsoft.com/office/drawing/2017/decorative" val="1"/>
              </a:ext>
            </a:extLst>
          </p:cNvPr>
          <p:cNvPicPr preferRelativeResize="0"/>
          <p:nvPr/>
        </p:nvPicPr>
        <p:blipFill rotWithShape="1">
          <a:blip r:embed="rId5">
            <a:alphaModFix/>
          </a:blip>
          <a:srcRect t="8724"/>
          <a:stretch/>
        </p:blipFill>
        <p:spPr>
          <a:xfrm>
            <a:off x="5625289" y="1325377"/>
            <a:ext cx="1615484" cy="1172392"/>
          </a:xfrm>
          <a:prstGeom prst="rect">
            <a:avLst/>
          </a:prstGeom>
          <a:noFill/>
          <a:ln>
            <a:noFill/>
          </a:ln>
        </p:spPr>
      </p:pic>
    </p:spTree>
    <p:extLst>
      <p:ext uri="{BB962C8B-B14F-4D97-AF65-F5344CB8AC3E}">
        <p14:creationId xmlns:p14="http://schemas.microsoft.com/office/powerpoint/2010/main" val="2433453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 dirty="0">
                <a:latin typeface="Aptos" panose="020B0004020202020204" pitchFamily="34" charset="0"/>
              </a:rPr>
              <a:t>Accessibility</a:t>
            </a:r>
            <a:endParaRPr dirty="0">
              <a:latin typeface="Aptos" panose="020B0004020202020204" pitchFamily="34" charset="0"/>
            </a:endParaRPr>
          </a:p>
        </p:txBody>
      </p:sp>
      <p:sp>
        <p:nvSpPr>
          <p:cNvPr id="717" name="Google Shape;717;p102"/>
          <p:cNvSpPr txBox="1">
            <a:spLocks noGrp="1"/>
          </p:cNvSpPr>
          <p:nvPr>
            <p:ph type="body" idx="1"/>
          </p:nvPr>
        </p:nvSpPr>
        <p:spPr>
          <a:xfrm>
            <a:off x="628650" y="2186228"/>
            <a:ext cx="7550150" cy="3263504"/>
          </a:xfrm>
          <a:prstGeom prst="rect">
            <a:avLst/>
          </a:prstGeom>
          <a:noFill/>
          <a:ln>
            <a:noFill/>
          </a:ln>
        </p:spPr>
        <p:txBody>
          <a:bodyPr spcFirstLastPara="1" wrap="square" lIns="91425" tIns="45700" rIns="91425" bIns="45700" anchor="t" anchorCtr="0">
            <a:noAutofit/>
          </a:bodyPr>
          <a:lstStyle/>
          <a:p>
            <a:pPr indent="-457200">
              <a:spcBef>
                <a:spcPts val="0"/>
              </a:spcBef>
              <a:buSzPts val="1650"/>
              <a:buFont typeface="Arial" panose="020B0604020202020204" pitchFamily="34" charset="0"/>
              <a:buChar char="•"/>
            </a:pPr>
            <a:r>
              <a:rPr lang="en-US" sz="2800" dirty="0">
                <a:latin typeface="Aptos" panose="020B0004020202020204" pitchFamily="34" charset="0"/>
              </a:rPr>
              <a:t>ASL Interpreters</a:t>
            </a:r>
          </a:p>
          <a:p>
            <a:pPr indent="-457200">
              <a:spcBef>
                <a:spcPts val="0"/>
              </a:spcBef>
              <a:buSzPts val="1650"/>
              <a:buFont typeface="Arial" panose="020B0604020202020204" pitchFamily="34" charset="0"/>
              <a:buChar char="•"/>
            </a:pPr>
            <a:endParaRPr lang="en-US" sz="2800" dirty="0">
              <a:latin typeface="Aptos" panose="020B0004020202020204" pitchFamily="34" charset="0"/>
            </a:endParaRPr>
          </a:p>
          <a:p>
            <a:pPr indent="-457200">
              <a:spcBef>
                <a:spcPts val="0"/>
              </a:spcBef>
              <a:buSzPts val="1650"/>
              <a:buFont typeface="Arial" panose="020B0604020202020204" pitchFamily="34" charset="0"/>
              <a:buChar char="•"/>
            </a:pPr>
            <a:r>
              <a:rPr lang="en-US" sz="2800" dirty="0">
                <a:latin typeface="Aptos" panose="020B0004020202020204" pitchFamily="34" charset="0"/>
              </a:rPr>
              <a:t>CART / Live Captioning</a:t>
            </a:r>
          </a:p>
          <a:p>
            <a:pPr indent="-457200">
              <a:spcBef>
                <a:spcPts val="0"/>
              </a:spcBef>
              <a:buSzPts val="1650"/>
              <a:buFont typeface="Arial" panose="020B0604020202020204" pitchFamily="34" charset="0"/>
              <a:buChar char="•"/>
            </a:pPr>
            <a:endParaRPr lang="en-US" sz="2800" dirty="0">
              <a:latin typeface="Aptos" panose="020B0004020202020204" pitchFamily="34" charset="0"/>
            </a:endParaRPr>
          </a:p>
          <a:p>
            <a:pPr indent="-457200">
              <a:spcBef>
                <a:spcPts val="0"/>
              </a:spcBef>
              <a:buSzPts val="1650"/>
              <a:buFont typeface="Arial" panose="020B0604020202020204" pitchFamily="34" charset="0"/>
              <a:buChar char="•"/>
            </a:pPr>
            <a:r>
              <a:rPr lang="en-US" sz="2800" dirty="0">
                <a:latin typeface="Aptos" panose="020B0004020202020204" pitchFamily="34" charset="0"/>
              </a:rPr>
              <a:t>Raise Hand Function (Alt +Y)</a:t>
            </a:r>
          </a:p>
          <a:p>
            <a:pPr indent="-457200">
              <a:spcBef>
                <a:spcPts val="0"/>
              </a:spcBef>
              <a:buSzPts val="1650"/>
              <a:buFont typeface="Arial" panose="020B0604020202020204" pitchFamily="34" charset="0"/>
              <a:buChar char="•"/>
            </a:pPr>
            <a:endParaRPr lang="en-US" sz="2800" dirty="0">
              <a:latin typeface="Aptos" panose="020B0004020202020204" pitchFamily="34" charset="0"/>
            </a:endParaRPr>
          </a:p>
          <a:p>
            <a:pPr indent="-457200">
              <a:spcBef>
                <a:spcPts val="0"/>
              </a:spcBef>
              <a:buSzPts val="1650"/>
              <a:buFont typeface="Arial" panose="020B0604020202020204" pitchFamily="34" charset="0"/>
              <a:buChar char="•"/>
            </a:pPr>
            <a:r>
              <a:rPr lang="en-US" sz="2800" dirty="0">
                <a:latin typeface="Aptos" panose="020B0004020202020204" pitchFamily="34" charset="0"/>
              </a:rPr>
              <a:t>Chat </a:t>
            </a:r>
            <a:endParaRPr dirty="0">
              <a:latin typeface="Aptos" panose="020B00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 dirty="0">
                <a:latin typeface="Aptos" panose="020B0004020202020204" pitchFamily="34" charset="0"/>
              </a:rPr>
              <a:t>Funders / Partnership </a:t>
            </a:r>
            <a:endParaRPr dirty="0">
              <a:latin typeface="Aptos" panose="020B0004020202020204" pitchFamily="34" charset="0"/>
            </a:endParaRPr>
          </a:p>
        </p:txBody>
      </p:sp>
      <p:sp>
        <p:nvSpPr>
          <p:cNvPr id="717" name="Google Shape;717;p102"/>
          <p:cNvSpPr txBox="1">
            <a:spLocks noGrp="1"/>
          </p:cNvSpPr>
          <p:nvPr>
            <p:ph type="body" idx="1"/>
          </p:nvPr>
        </p:nvSpPr>
        <p:spPr>
          <a:xfrm>
            <a:off x="628650" y="2033828"/>
            <a:ext cx="7550150" cy="3263504"/>
          </a:xfrm>
          <a:prstGeom prst="rect">
            <a:avLst/>
          </a:prstGeom>
          <a:noFill/>
          <a:ln>
            <a:noFill/>
          </a:ln>
        </p:spPr>
        <p:txBody>
          <a:bodyPr spcFirstLastPara="1" wrap="square" lIns="91425" tIns="45700" rIns="91425" bIns="45700" anchor="t" anchorCtr="0">
            <a:noAutofit/>
          </a:bodyPr>
          <a:lstStyle/>
          <a:p>
            <a:pPr marL="0" indent="0">
              <a:spcBef>
                <a:spcPts val="0"/>
              </a:spcBef>
              <a:buSzPts val="1650"/>
            </a:pPr>
            <a:r>
              <a:rPr lang="en-US" sz="2800" dirty="0">
                <a:latin typeface="Aptos" panose="020B0004020202020204" pitchFamily="34" charset="0"/>
              </a:rPr>
              <a:t>Today’s webinar is made possible by the Administration for Community Living, the John A. Hartford Foundation, and the SCAN Foundation in conjunction with the Aging &amp; Disability Business Institute. The Aging &amp; Disability Institute is operated by </a:t>
            </a:r>
            <a:r>
              <a:rPr lang="en-US" sz="2800" dirty="0" err="1">
                <a:latin typeface="Aptos" panose="020B0004020202020204" pitchFamily="34" charset="0"/>
              </a:rPr>
              <a:t>USAging</a:t>
            </a:r>
            <a:r>
              <a:rPr lang="en-US" sz="2800" dirty="0">
                <a:latin typeface="Aptos" panose="020B0004020202020204" pitchFamily="34" charset="0"/>
              </a:rPr>
              <a:t> in partnership with ILRU. </a:t>
            </a:r>
            <a:endParaRPr sz="2800" dirty="0">
              <a:latin typeface="Aptos" panose="020B0004020202020204" pitchFamily="34" charset="0"/>
            </a:endParaRPr>
          </a:p>
          <a:p>
            <a:pPr marL="742950" lvl="1" indent="-209550">
              <a:spcBef>
                <a:spcPts val="240"/>
              </a:spcBef>
              <a:buSzPts val="1200"/>
              <a:buNone/>
            </a:pPr>
            <a:endParaRPr dirty="0">
              <a:latin typeface="Aptos" panose="020B0004020202020204" pitchFamily="34" charset="0"/>
            </a:endParaRPr>
          </a:p>
        </p:txBody>
      </p:sp>
    </p:spTree>
    <p:extLst>
      <p:ext uri="{BB962C8B-B14F-4D97-AF65-F5344CB8AC3E}">
        <p14:creationId xmlns:p14="http://schemas.microsoft.com/office/powerpoint/2010/main" val="2849049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 dirty="0">
                <a:latin typeface="Aptos" panose="020B0004020202020204" pitchFamily="34" charset="0"/>
              </a:rPr>
              <a:t>Aging &amp; Disability Business Institute </a:t>
            </a:r>
            <a:endParaRPr dirty="0">
              <a:latin typeface="Aptos" panose="020B0004020202020204" pitchFamily="34" charset="0"/>
            </a:endParaRPr>
          </a:p>
        </p:txBody>
      </p:sp>
      <p:sp>
        <p:nvSpPr>
          <p:cNvPr id="717" name="Google Shape;717;p102"/>
          <p:cNvSpPr txBox="1">
            <a:spLocks noGrp="1"/>
          </p:cNvSpPr>
          <p:nvPr>
            <p:ph type="body" idx="1"/>
          </p:nvPr>
        </p:nvSpPr>
        <p:spPr>
          <a:xfrm>
            <a:off x="628650" y="2033828"/>
            <a:ext cx="7550150" cy="3263504"/>
          </a:xfrm>
          <a:prstGeom prst="rect">
            <a:avLst/>
          </a:prstGeom>
          <a:noFill/>
          <a:ln>
            <a:noFill/>
          </a:ln>
        </p:spPr>
        <p:txBody>
          <a:bodyPr spcFirstLastPara="1" wrap="square" lIns="91425" tIns="45700" rIns="91425" bIns="45700" anchor="t" anchorCtr="0">
            <a:noAutofit/>
          </a:bodyPr>
          <a:lstStyle/>
          <a:p>
            <a:pPr marL="0" indent="0">
              <a:spcBef>
                <a:spcPts val="0"/>
              </a:spcBef>
              <a:buSzPts val="1650"/>
            </a:pPr>
            <a:r>
              <a:rPr lang="en-US" sz="2400" dirty="0">
                <a:solidFill>
                  <a:srgbClr val="000000"/>
                </a:solidFill>
                <a:highlight>
                  <a:srgbClr val="FFFFFF"/>
                </a:highlight>
                <a:latin typeface="Aptos" panose="020B0004020202020204" pitchFamily="34" charset="0"/>
              </a:rPr>
              <a:t>The mission of the Aging and Disability Business Institute (Business Institute) is to build and strengthen partnerships between community-based organizations (CBOs) and the health care system—a vision intended to improve the health and well-being of America’s older adults and people with disabilities through improved and increased access to quality services and evidence-based programs. </a:t>
            </a:r>
            <a:endParaRPr sz="2400" dirty="0">
              <a:latin typeface="Aptos" panose="020B0004020202020204" pitchFamily="34" charset="0"/>
            </a:endParaRPr>
          </a:p>
        </p:txBody>
      </p:sp>
    </p:spTree>
    <p:extLst>
      <p:ext uri="{BB962C8B-B14F-4D97-AF65-F5344CB8AC3E}">
        <p14:creationId xmlns:p14="http://schemas.microsoft.com/office/powerpoint/2010/main" val="230922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 dirty="0">
                <a:latin typeface="Aptos" panose="020B0004020202020204" pitchFamily="34" charset="0"/>
              </a:rPr>
              <a:t>Learning Objectives </a:t>
            </a:r>
            <a:endParaRPr dirty="0">
              <a:latin typeface="Aptos" panose="020B0004020202020204" pitchFamily="34" charset="0"/>
            </a:endParaRPr>
          </a:p>
        </p:txBody>
      </p:sp>
      <p:sp>
        <p:nvSpPr>
          <p:cNvPr id="717" name="Google Shape;717;p102"/>
          <p:cNvSpPr txBox="1">
            <a:spLocks noGrp="1"/>
          </p:cNvSpPr>
          <p:nvPr>
            <p:ph type="body" idx="1"/>
          </p:nvPr>
        </p:nvSpPr>
        <p:spPr>
          <a:xfrm>
            <a:off x="628650" y="2033828"/>
            <a:ext cx="7550150" cy="3263504"/>
          </a:xfrm>
          <a:prstGeom prst="rect">
            <a:avLst/>
          </a:prstGeom>
          <a:noFill/>
          <a:ln>
            <a:noFill/>
          </a:ln>
        </p:spPr>
        <p:txBody>
          <a:bodyPr spcFirstLastPara="1" wrap="square" lIns="91425" tIns="45700" rIns="91425" bIns="45700" anchor="t" anchorCtr="0">
            <a:noAutofit/>
          </a:bodyPr>
          <a:lstStyle/>
          <a:p>
            <a:pPr marL="342900" indent="-342900">
              <a:spcBef>
                <a:spcPts val="0"/>
              </a:spcBef>
              <a:buSzPts val="1650"/>
              <a:buFont typeface="Arial" panose="020B0604020202020204" pitchFamily="34" charset="0"/>
              <a:buChar char="•"/>
            </a:pPr>
            <a:r>
              <a:rPr lang="en-US" sz="2400" dirty="0">
                <a:latin typeface="Aptos" panose="020B0004020202020204" pitchFamily="34" charset="0"/>
                <a:ea typeface="Aptos" panose="020B0004020202020204" pitchFamily="34" charset="0"/>
                <a:cs typeface="Times New Roman" panose="02020603050405020304" pitchFamily="18" charset="0"/>
              </a:rPr>
              <a:t>Attendees will understand the value of fostering diversity, equity, inclusion, and accessibility within contractual partnerships between CILs / SILCs and Health Payers. </a:t>
            </a:r>
          </a:p>
          <a:p>
            <a:pPr marL="0" indent="0">
              <a:spcBef>
                <a:spcPts val="0"/>
              </a:spcBef>
              <a:buSzPts val="1650"/>
            </a:pPr>
            <a:endParaRPr lang="en-US" sz="2400" dirty="0">
              <a:latin typeface="Aptos" panose="020B0004020202020204" pitchFamily="34" charset="0"/>
              <a:ea typeface="Aptos" panose="020B0004020202020204" pitchFamily="34" charset="0"/>
              <a:cs typeface="Times New Roman" panose="02020603050405020304" pitchFamily="18" charset="0"/>
            </a:endParaRPr>
          </a:p>
          <a:p>
            <a:pPr marL="342900" indent="-342900">
              <a:spcBef>
                <a:spcPts val="0"/>
              </a:spcBef>
              <a:buSzPts val="1650"/>
              <a:buFont typeface="Arial" panose="020B0604020202020204" pitchFamily="34" charset="0"/>
              <a:buChar char="•"/>
            </a:pPr>
            <a:r>
              <a:rPr lang="en-US" sz="2400" dirty="0">
                <a:latin typeface="Aptos" panose="020B0004020202020204" pitchFamily="34" charset="0"/>
                <a:ea typeface="Aptos" panose="020B0004020202020204" pitchFamily="34" charset="0"/>
                <a:cs typeface="Times New Roman" panose="02020603050405020304" pitchFamily="18" charset="0"/>
              </a:rPr>
              <a:t>Attendees will understand the importance of equitable access to healthcare for individuals with disabilities and how collaborative partnerships between CILs and / or SILCs and Health Payers can further this access. </a:t>
            </a:r>
          </a:p>
        </p:txBody>
      </p:sp>
    </p:spTree>
    <p:extLst>
      <p:ext uri="{BB962C8B-B14F-4D97-AF65-F5344CB8AC3E}">
        <p14:creationId xmlns:p14="http://schemas.microsoft.com/office/powerpoint/2010/main" val="209169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 dirty="0">
                <a:latin typeface="Aptos" panose="020B0004020202020204" pitchFamily="34" charset="0"/>
              </a:rPr>
              <a:t>Learning Objectives Continued </a:t>
            </a:r>
            <a:endParaRPr dirty="0">
              <a:latin typeface="Aptos" panose="020B0004020202020204" pitchFamily="34" charset="0"/>
            </a:endParaRPr>
          </a:p>
        </p:txBody>
      </p:sp>
      <p:sp>
        <p:nvSpPr>
          <p:cNvPr id="717" name="Google Shape;717;p102"/>
          <p:cNvSpPr txBox="1">
            <a:spLocks noGrp="1"/>
          </p:cNvSpPr>
          <p:nvPr>
            <p:ph type="body" idx="1"/>
          </p:nvPr>
        </p:nvSpPr>
        <p:spPr>
          <a:xfrm>
            <a:off x="628650" y="2033828"/>
            <a:ext cx="7550150" cy="3263504"/>
          </a:xfrm>
          <a:prstGeom prst="rect">
            <a:avLst/>
          </a:prstGeom>
          <a:noFill/>
          <a:ln>
            <a:noFill/>
          </a:ln>
        </p:spPr>
        <p:txBody>
          <a:bodyPr spcFirstLastPara="1" wrap="square" lIns="91425" tIns="45700" rIns="91425" bIns="45700" anchor="t" anchorCtr="0">
            <a:noAutofit/>
          </a:bodyPr>
          <a:lstStyle/>
          <a:p>
            <a:pPr marL="342900" indent="-342900">
              <a:spcBef>
                <a:spcPts val="0"/>
              </a:spcBef>
              <a:buSzPts val="1650"/>
              <a:buFont typeface="Arial" panose="020B0604020202020204" pitchFamily="34" charset="0"/>
              <a:buChar char="•"/>
            </a:pPr>
            <a:r>
              <a:rPr lang="en-US" sz="2400" dirty="0">
                <a:latin typeface="Aptos" panose="020B0004020202020204" pitchFamily="34" charset="0"/>
                <a:ea typeface="Aptos" panose="020B0004020202020204" pitchFamily="34" charset="0"/>
                <a:cs typeface="Times New Roman" panose="02020603050405020304" pitchFamily="18" charset="0"/>
              </a:rPr>
              <a:t>Attendees will understand the obligations of their CIL or SILC in advancing diversity, equity, inclusion, and accessibility and how to do so in an innovative and meaningful manner with Health Payers.</a:t>
            </a:r>
            <a:r>
              <a:rPr lang="en-US" sz="2400" dirty="0"/>
              <a:t> </a:t>
            </a:r>
          </a:p>
          <a:p>
            <a:pPr marL="0" indent="0">
              <a:spcBef>
                <a:spcPts val="0"/>
              </a:spcBef>
              <a:buSzPts val="1650"/>
            </a:pPr>
            <a:endParaRPr lang="en-US" sz="2400" dirty="0"/>
          </a:p>
          <a:p>
            <a:pPr marL="342900" indent="-342900">
              <a:spcBef>
                <a:spcPts val="0"/>
              </a:spcBef>
              <a:buSzPts val="1650"/>
              <a:buFont typeface="Arial" panose="020B0604020202020204" pitchFamily="34" charset="0"/>
              <a:buChar char="•"/>
            </a:pPr>
            <a:r>
              <a:rPr lang="en-US" sz="2400" dirty="0">
                <a:latin typeface="Aptos" panose="020B0004020202020204" pitchFamily="34" charset="0"/>
                <a:ea typeface="Aptos" panose="020B0004020202020204" pitchFamily="34" charset="0"/>
                <a:cs typeface="Times New Roman" panose="02020603050405020304" pitchFamily="18" charset="0"/>
              </a:rPr>
              <a:t>Attendees will understand how CILs and SILCs are best suited to contractually support and empower Health Payers with meeting / exceeding their requirements to advance diversity, equity, inclusion, and accessibility.</a:t>
            </a:r>
            <a:r>
              <a:rPr lang="en-US" sz="2400" dirty="0"/>
              <a:t> </a:t>
            </a:r>
            <a:endParaRPr sz="2400" dirty="0"/>
          </a:p>
        </p:txBody>
      </p:sp>
    </p:spTree>
    <p:extLst>
      <p:ext uri="{BB962C8B-B14F-4D97-AF65-F5344CB8AC3E}">
        <p14:creationId xmlns:p14="http://schemas.microsoft.com/office/powerpoint/2010/main" val="64120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 dirty="0">
                <a:latin typeface="Aptos" panose="020B0004020202020204" pitchFamily="34" charset="0"/>
              </a:rPr>
              <a:t>Facilitator &amp; Speakers </a:t>
            </a:r>
            <a:endParaRPr dirty="0">
              <a:latin typeface="Aptos" panose="020B0004020202020204" pitchFamily="34" charset="0"/>
            </a:endParaRPr>
          </a:p>
        </p:txBody>
      </p:sp>
      <p:sp>
        <p:nvSpPr>
          <p:cNvPr id="717" name="Google Shape;717;p102"/>
          <p:cNvSpPr txBox="1">
            <a:spLocks noGrp="1"/>
          </p:cNvSpPr>
          <p:nvPr>
            <p:ph type="body" idx="1"/>
          </p:nvPr>
        </p:nvSpPr>
        <p:spPr>
          <a:xfrm>
            <a:off x="628650" y="2033828"/>
            <a:ext cx="7550150" cy="3263504"/>
          </a:xfrm>
          <a:prstGeom prst="rect">
            <a:avLst/>
          </a:prstGeom>
          <a:noFill/>
          <a:ln>
            <a:noFill/>
          </a:ln>
        </p:spPr>
        <p:txBody>
          <a:bodyPr spcFirstLastPara="1" wrap="square" lIns="91425" tIns="45700" rIns="91425" bIns="45700" anchor="t" anchorCtr="0">
            <a:noAutofit/>
          </a:bodyPr>
          <a:lstStyle/>
          <a:p>
            <a:pPr marL="342900" indent="-342900">
              <a:spcBef>
                <a:spcPts val="0"/>
              </a:spcBef>
              <a:buSzPts val="1650"/>
              <a:buFont typeface="Arial" panose="020B0604020202020204" pitchFamily="34" charset="0"/>
              <a:buChar char="•"/>
            </a:pPr>
            <a:r>
              <a:rPr lang="en-US" sz="2800" dirty="0">
                <a:latin typeface="Aptos" panose="020B0004020202020204" pitchFamily="34" charset="0"/>
                <a:ea typeface="Aptos" panose="020B0004020202020204" pitchFamily="34" charset="0"/>
                <a:cs typeface="Times New Roman" panose="02020603050405020304" pitchFamily="18" charset="0"/>
              </a:rPr>
              <a:t>Amber OHaver, Chief Revolutionary Officer at Disability Revolution, Inc.</a:t>
            </a:r>
          </a:p>
          <a:p>
            <a:pPr marL="342900" indent="-342900">
              <a:spcBef>
                <a:spcPts val="0"/>
              </a:spcBef>
              <a:buSzPts val="1650"/>
              <a:buFont typeface="Arial" panose="020B0604020202020204" pitchFamily="34" charset="0"/>
              <a:buChar char="•"/>
            </a:pPr>
            <a:endParaRPr lang="en-US" sz="2800" dirty="0">
              <a:latin typeface="Aptos" panose="020B0004020202020204" pitchFamily="34" charset="0"/>
            </a:endParaRPr>
          </a:p>
          <a:p>
            <a:pPr marL="342900" indent="-342900">
              <a:spcBef>
                <a:spcPts val="0"/>
              </a:spcBef>
              <a:buSzPts val="1650"/>
              <a:buFont typeface="Arial" panose="020B0604020202020204" pitchFamily="34" charset="0"/>
              <a:buChar char="•"/>
            </a:pPr>
            <a:r>
              <a:rPr lang="en-US" sz="2800" dirty="0">
                <a:latin typeface="Aptos" panose="020B0004020202020204" pitchFamily="34" charset="0"/>
                <a:ea typeface="Aptos" panose="020B0004020202020204" pitchFamily="34" charset="0"/>
                <a:cs typeface="Times New Roman" panose="02020603050405020304" pitchFamily="18" charset="0"/>
              </a:rPr>
              <a:t>Audrey </a:t>
            </a:r>
            <a:r>
              <a:rPr lang="en-US" sz="2800" dirty="0" err="1">
                <a:latin typeface="Aptos" panose="020B0004020202020204" pitchFamily="34" charset="0"/>
                <a:ea typeface="Aptos" panose="020B0004020202020204" pitchFamily="34" charset="0"/>
                <a:cs typeface="Times New Roman" panose="02020603050405020304" pitchFamily="18" charset="0"/>
              </a:rPr>
              <a:t>Schremmer</a:t>
            </a:r>
            <a:r>
              <a:rPr lang="en-US" sz="2800" dirty="0">
                <a:latin typeface="Aptos" panose="020B0004020202020204" pitchFamily="34" charset="0"/>
                <a:ea typeface="Aptos" panose="020B0004020202020204" pitchFamily="34" charset="0"/>
                <a:cs typeface="Times New Roman" panose="02020603050405020304" pitchFamily="18" charset="0"/>
              </a:rPr>
              <a:t>, Executive Director at Three Rivers, Inc. </a:t>
            </a:r>
          </a:p>
          <a:p>
            <a:pPr marL="342900" indent="-342900">
              <a:spcBef>
                <a:spcPts val="0"/>
              </a:spcBef>
              <a:buSzPts val="1650"/>
              <a:buFont typeface="Arial" panose="020B0604020202020204" pitchFamily="34" charset="0"/>
              <a:buChar char="•"/>
            </a:pPr>
            <a:endParaRPr lang="en-US" sz="2800" dirty="0">
              <a:latin typeface="Aptos" panose="020B0004020202020204" pitchFamily="34" charset="0"/>
              <a:ea typeface="Aptos" panose="020B0004020202020204" pitchFamily="34" charset="0"/>
              <a:cs typeface="Times New Roman" panose="02020603050405020304" pitchFamily="18" charset="0"/>
            </a:endParaRPr>
          </a:p>
          <a:p>
            <a:pPr marL="342900" indent="-342900">
              <a:spcBef>
                <a:spcPts val="0"/>
              </a:spcBef>
              <a:buSzPts val="1650"/>
              <a:buFont typeface="Arial" panose="020B0604020202020204" pitchFamily="34" charset="0"/>
              <a:buChar char="•"/>
            </a:pPr>
            <a:r>
              <a:rPr lang="en-US" sz="2800" dirty="0">
                <a:latin typeface="Aptos" panose="020B0004020202020204" pitchFamily="34" charset="0"/>
                <a:cs typeface="Times New Roman" panose="02020603050405020304" pitchFamily="18" charset="0"/>
              </a:rPr>
              <a:t>Richard Fredrickson, Business Development at Centene</a:t>
            </a:r>
            <a:endParaRPr sz="2800" dirty="0">
              <a:latin typeface="Aptos" panose="020B0004020202020204" pitchFamily="34" charset="0"/>
            </a:endParaRPr>
          </a:p>
        </p:txBody>
      </p:sp>
    </p:spTree>
    <p:extLst>
      <p:ext uri="{BB962C8B-B14F-4D97-AF65-F5344CB8AC3E}">
        <p14:creationId xmlns:p14="http://schemas.microsoft.com/office/powerpoint/2010/main" val="320029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628650" y="1131094"/>
            <a:ext cx="7886700" cy="994172"/>
          </a:xfrm>
          <a:prstGeom prst="rect">
            <a:avLst/>
          </a:prstGeom>
          <a:noFill/>
          <a:ln>
            <a:noFill/>
          </a:ln>
        </p:spPr>
        <p:txBody>
          <a:bodyPr spcFirstLastPara="1" wrap="square" lIns="91425" tIns="45700" rIns="91425" bIns="45700" anchor="ctr" anchorCtr="0">
            <a:normAutofit/>
          </a:bodyPr>
          <a:lstStyle/>
          <a:p>
            <a:pPr>
              <a:buSzPts val="3600"/>
            </a:pPr>
            <a:r>
              <a:rPr lang="en" dirty="0">
                <a:latin typeface="Aptos" panose="020B0004020202020204" pitchFamily="34" charset="0"/>
              </a:rPr>
              <a:t>Evaluation Survey</a:t>
            </a:r>
            <a:endParaRPr dirty="0">
              <a:latin typeface="Aptos" panose="020B0004020202020204" pitchFamily="34" charset="0"/>
            </a:endParaRPr>
          </a:p>
        </p:txBody>
      </p:sp>
      <p:sp>
        <p:nvSpPr>
          <p:cNvPr id="717" name="Google Shape;717;p102"/>
          <p:cNvSpPr txBox="1">
            <a:spLocks noGrp="1"/>
          </p:cNvSpPr>
          <p:nvPr>
            <p:ph type="body" idx="1"/>
          </p:nvPr>
        </p:nvSpPr>
        <p:spPr>
          <a:xfrm>
            <a:off x="628650" y="2033828"/>
            <a:ext cx="7550150" cy="3263504"/>
          </a:xfrm>
          <a:prstGeom prst="rect">
            <a:avLst/>
          </a:prstGeom>
          <a:noFill/>
          <a:ln>
            <a:noFill/>
          </a:ln>
        </p:spPr>
        <p:txBody>
          <a:bodyPr spcFirstLastPara="1" wrap="square" lIns="91425" tIns="45700" rIns="91425" bIns="45700" anchor="t" anchorCtr="0">
            <a:noAutofit/>
          </a:bodyPr>
          <a:lstStyle/>
          <a:p>
            <a:pPr marL="0" indent="0">
              <a:spcBef>
                <a:spcPts val="0"/>
              </a:spcBef>
              <a:buSzPts val="1650"/>
            </a:pPr>
            <a:r>
              <a:rPr lang="en-US" sz="2800" dirty="0">
                <a:latin typeface="Aptos" panose="020B0004020202020204" pitchFamily="34" charset="0"/>
              </a:rPr>
              <a:t>Your feedback is important to us! At the end of this webinar, you will have the opportunity to complete a brief evaluation survey:</a:t>
            </a:r>
          </a:p>
          <a:p>
            <a:pPr marL="0" indent="0">
              <a:spcBef>
                <a:spcPts val="0"/>
              </a:spcBef>
              <a:buSzPts val="1650"/>
            </a:pPr>
            <a:endParaRPr lang="en-US" sz="1000" dirty="0">
              <a:latin typeface="Aptos" panose="020B0004020202020204" pitchFamily="34" charset="0"/>
            </a:endParaRPr>
          </a:p>
          <a:p>
            <a:pPr marL="0" indent="0">
              <a:spcBef>
                <a:spcPts val="0"/>
              </a:spcBef>
              <a:buSzPts val="1650"/>
            </a:pPr>
            <a:r>
              <a:rPr lang="en-US" sz="2800" u="sng" dirty="0">
                <a:solidFill>
                  <a:srgbClr val="0000FF"/>
                </a:solidFill>
                <a:latin typeface="Aptos" panose="020B0004020202020204" pitchFamily="34" charset="0"/>
                <a:ea typeface="Yu Mincho" panose="02020400000000000000" pitchFamily="18" charset="-128"/>
                <a:cs typeface="Calibri" panose="020F0502020204030204" pitchFamily="34" charset="0"/>
                <a:hlinkClick r:id="rId3"/>
              </a:rPr>
              <a:t>https://uthtmc.az1.qualtrics.com/jfe/form/SV_37uViIEL8K0VOYu</a:t>
            </a:r>
            <a:r>
              <a:rPr lang="en-US" sz="2800" u="sng" dirty="0">
                <a:solidFill>
                  <a:srgbClr val="0000FF"/>
                </a:solidFill>
                <a:latin typeface="Aptos" panose="020B0004020202020204" pitchFamily="34" charset="0"/>
                <a:ea typeface="Yu Mincho" panose="02020400000000000000" pitchFamily="18" charset="-128"/>
                <a:cs typeface="Calibri" panose="020F0502020204030204" pitchFamily="34" charset="0"/>
              </a:rPr>
              <a:t>      </a:t>
            </a:r>
            <a:endParaRPr lang="en-US" sz="2800" dirty="0">
              <a:latin typeface="Aptos" panose="020B0004020202020204" pitchFamily="34" charset="0"/>
              <a:ea typeface="Yu Mincho" panose="02020400000000000000" pitchFamily="18" charset="-128"/>
              <a:cs typeface="Times New Roman" panose="02020603050405020304" pitchFamily="18" charset="0"/>
            </a:endParaRPr>
          </a:p>
          <a:p>
            <a:pPr marL="0" indent="0">
              <a:spcBef>
                <a:spcPts val="0"/>
              </a:spcBef>
              <a:buSzPts val="1650"/>
            </a:pPr>
            <a:endParaRPr lang="en-US" sz="2800" dirty="0">
              <a:latin typeface="Aptos" panose="020B0004020202020204" pitchFamily="34" charset="0"/>
            </a:endParaRPr>
          </a:p>
          <a:p>
            <a:pPr marL="0" indent="0">
              <a:spcBef>
                <a:spcPts val="0"/>
              </a:spcBef>
              <a:buSzPts val="1650"/>
            </a:pPr>
            <a:endParaRPr lang="en-US" sz="2800" dirty="0">
              <a:latin typeface="Aptos" panose="020B0004020202020204" pitchFamily="34" charset="0"/>
            </a:endParaRPr>
          </a:p>
          <a:p>
            <a:pPr marL="0" indent="0">
              <a:spcBef>
                <a:spcPts val="0"/>
              </a:spcBef>
              <a:buSzPts val="1650"/>
            </a:pPr>
            <a:endParaRPr sz="2800" dirty="0">
              <a:latin typeface="Aptos" panose="020B0004020202020204" pitchFamily="34" charset="0"/>
            </a:endParaRPr>
          </a:p>
        </p:txBody>
      </p:sp>
      <p:pic>
        <p:nvPicPr>
          <p:cNvPr id="2" name="Picture 1" descr="QR code. Scanning this will bring you to the survey.">
            <a:extLst>
              <a:ext uri="{FF2B5EF4-FFF2-40B4-BE49-F238E27FC236}">
                <a16:creationId xmlns:a16="http://schemas.microsoft.com/office/drawing/2014/main" id="{BEE76372-E16C-5A55-DA63-00A2992ACDDC}"/>
              </a:ext>
            </a:extLst>
          </p:cNvPr>
          <p:cNvPicPr>
            <a:picLocks noChangeAspect="1"/>
          </p:cNvPicPr>
          <p:nvPr/>
        </p:nvPicPr>
        <p:blipFill>
          <a:blip r:embed="rId4"/>
          <a:stretch>
            <a:fillRect/>
          </a:stretch>
        </p:blipFill>
        <p:spPr>
          <a:xfrm>
            <a:off x="4041775" y="4185841"/>
            <a:ext cx="1587500" cy="1587500"/>
          </a:xfrm>
          <a:prstGeom prst="rect">
            <a:avLst/>
          </a:prstGeom>
        </p:spPr>
      </p:pic>
    </p:spTree>
    <p:extLst>
      <p:ext uri="{BB962C8B-B14F-4D97-AF65-F5344CB8AC3E}">
        <p14:creationId xmlns:p14="http://schemas.microsoft.com/office/powerpoint/2010/main" val="120624747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A83EE8C0B24D41AF9049B99095227D" ma:contentTypeVersion="20" ma:contentTypeDescription="Create a new document." ma:contentTypeScope="" ma:versionID="be0348a24651854420124700a72ea208">
  <xsd:schema xmlns:xsd="http://www.w3.org/2001/XMLSchema" xmlns:xs="http://www.w3.org/2001/XMLSchema" xmlns:p="http://schemas.microsoft.com/office/2006/metadata/properties" xmlns:ns2="2d32015e-0204-4058-82fc-e98b7a5354eb" xmlns:ns3="4f81154a-34ba-4b39-b7b5-5c48ee994806" targetNamespace="http://schemas.microsoft.com/office/2006/metadata/properties" ma:root="true" ma:fieldsID="ee631248f55915da81f7e9bebff5c97b" ns2:_="" ns3:_="">
    <xsd:import namespace="2d32015e-0204-4058-82fc-e98b7a5354eb"/>
    <xsd:import namespace="4f81154a-34ba-4b39-b7b5-5c48ee99480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ReviewedbyDeb"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32015e-0204-4058-82fc-e98b7a5354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ReviewedbyDeb" ma:index="20" nillable="true" ma:displayName="Reviewed by Deb" ma:format="Dropdown" ma:list="UserInfo" ma:SharePointGroup="0" ma:internalName="ReviewedbyDeb">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2697cc2-de57-4ac5-8170-52ff47dbd4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81154a-34ba-4b39-b7b5-5c48ee99480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58279a2-084a-47e0-bf23-43fa0edbbbd0}" ma:internalName="TaxCatchAll" ma:showField="CatchAllData" ma:web="4f81154a-34ba-4b39-b7b5-5c48ee9948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32015e-0204-4058-82fc-e98b7a5354eb">
      <Terms xmlns="http://schemas.microsoft.com/office/infopath/2007/PartnerControls"/>
    </lcf76f155ced4ddcb4097134ff3c332f>
    <ReviewedbyDeb xmlns="2d32015e-0204-4058-82fc-e98b7a5354eb">
      <UserInfo>
        <DisplayName/>
        <AccountId xsi:nil="true"/>
        <AccountType/>
      </UserInfo>
    </ReviewedbyDeb>
    <TaxCatchAll xmlns="4f81154a-34ba-4b39-b7b5-5c48ee994806" xsi:nil="true"/>
  </documentManagement>
</p:properties>
</file>

<file path=customXml/itemProps1.xml><?xml version="1.0" encoding="utf-8"?>
<ds:datastoreItem xmlns:ds="http://schemas.openxmlformats.org/officeDocument/2006/customXml" ds:itemID="{806F45F0-3EDB-4AD9-A123-2E6C85FCFB8E}"/>
</file>

<file path=customXml/itemProps2.xml><?xml version="1.0" encoding="utf-8"?>
<ds:datastoreItem xmlns:ds="http://schemas.openxmlformats.org/officeDocument/2006/customXml" ds:itemID="{8E9A4E4D-07A5-40CF-A6FA-832692D4E62E}"/>
</file>

<file path=customXml/itemProps3.xml><?xml version="1.0" encoding="utf-8"?>
<ds:datastoreItem xmlns:ds="http://schemas.openxmlformats.org/officeDocument/2006/customXml" ds:itemID="{165EDAE2-A46F-4C18-BE3C-DB169347D47A}"/>
</file>

<file path=docProps/app.xml><?xml version="1.0" encoding="utf-8"?>
<Properties xmlns="http://schemas.openxmlformats.org/officeDocument/2006/extended-properties" xmlns:vt="http://schemas.openxmlformats.org/officeDocument/2006/docPropsVTypes">
  <TotalTime>1397</TotalTime>
  <Words>1256</Words>
  <Application>Microsoft Office PowerPoint</Application>
  <PresentationFormat>On-screen Show (4:3)</PresentationFormat>
  <Paragraphs>102</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Basic</vt:lpstr>
      <vt:lpstr>Arial</vt:lpstr>
      <vt:lpstr>Calibri</vt:lpstr>
      <vt:lpstr>Aptos</vt:lpstr>
      <vt:lpstr>Verdana</vt:lpstr>
      <vt:lpstr>BasicSans-Regular</vt:lpstr>
      <vt:lpstr>Lato</vt:lpstr>
      <vt:lpstr>Office Theme</vt:lpstr>
      <vt:lpstr>Advancing Service Equity through Diversity, Inclusion, and Accessibility in Health Payer Contracting for Centers for Independent Living &amp; Statewide Independent Living Councils  Thursday – May 16, 2024  </vt:lpstr>
      <vt:lpstr>Webinar Guidance</vt:lpstr>
      <vt:lpstr>Accessibility</vt:lpstr>
      <vt:lpstr>Funders / Partnership </vt:lpstr>
      <vt:lpstr>Aging &amp; Disability Business Institute </vt:lpstr>
      <vt:lpstr>Learning Objectives </vt:lpstr>
      <vt:lpstr>Learning Objectives Continued </vt:lpstr>
      <vt:lpstr>Facilitator &amp; Speakers </vt:lpstr>
      <vt:lpstr>Evaluation Survey</vt:lpstr>
      <vt:lpstr>Discussion Question / Prompt 1</vt:lpstr>
      <vt:lpstr>Discussion Question / Prompt 2</vt:lpstr>
      <vt:lpstr>Discussion Question / Prompt 3</vt:lpstr>
      <vt:lpstr>Discussion Question / Prompt 4</vt:lpstr>
      <vt:lpstr>Discussion Question / Prompt 5</vt:lpstr>
      <vt:lpstr>Discussion Question / Prompt 6</vt:lpstr>
      <vt:lpstr>Discussion Question / Prompt 7</vt:lpstr>
      <vt:lpstr>Discussion Question / Prompt 8</vt:lpstr>
      <vt:lpstr>Audience / Attendee Q &amp; A</vt:lpstr>
      <vt:lpstr>Evaluation Survey Reminder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Together: Enhanced Self-Directed Services Provided  Through CILs</dc:title>
  <dc:creator>Joe Keune</dc:creator>
  <cp:lastModifiedBy>Beth Blair</cp:lastModifiedBy>
  <cp:revision>28</cp:revision>
  <dcterms:created xsi:type="dcterms:W3CDTF">2015-02-17T15:54:04Z</dcterms:created>
  <dcterms:modified xsi:type="dcterms:W3CDTF">2024-05-16T16:37:54Z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0x010100D6A83EE8C0B24D41AF9049B99095227D</vt:lpwstr>
  </property>
</Properties>
</file>